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sldIdLst>
    <p:sldId id="403" r:id="rId2"/>
    <p:sldId id="414" r:id="rId3"/>
    <p:sldId id="272" r:id="rId4"/>
    <p:sldId id="256" r:id="rId5"/>
    <p:sldId id="404" r:id="rId6"/>
    <p:sldId id="382" r:id="rId7"/>
    <p:sldId id="275" r:id="rId8"/>
    <p:sldId id="367" r:id="rId9"/>
    <p:sldId id="276" r:id="rId10"/>
    <p:sldId id="285" r:id="rId11"/>
    <p:sldId id="258" r:id="rId12"/>
    <p:sldId id="407" r:id="rId13"/>
    <p:sldId id="274" r:id="rId14"/>
    <p:sldId id="263" r:id="rId15"/>
    <p:sldId id="264" r:id="rId16"/>
    <p:sldId id="260" r:id="rId17"/>
    <p:sldId id="313" r:id="rId18"/>
    <p:sldId id="262" r:id="rId19"/>
    <p:sldId id="319" r:id="rId20"/>
    <p:sldId id="395" r:id="rId21"/>
    <p:sldId id="316" r:id="rId22"/>
    <p:sldId id="270" r:id="rId23"/>
    <p:sldId id="409" r:id="rId24"/>
    <p:sldId id="396" r:id="rId25"/>
    <p:sldId id="406" r:id="rId26"/>
    <p:sldId id="398" r:id="rId27"/>
    <p:sldId id="387" r:id="rId28"/>
    <p:sldId id="391" r:id="rId29"/>
    <p:sldId id="399" r:id="rId30"/>
    <p:sldId id="385" r:id="rId31"/>
    <p:sldId id="411" r:id="rId32"/>
    <p:sldId id="412" r:id="rId33"/>
    <p:sldId id="410" r:id="rId34"/>
    <p:sldId id="315" r:id="rId35"/>
    <p:sldId id="408" r:id="rId36"/>
    <p:sldId id="389" r:id="rId37"/>
    <p:sldId id="400" r:id="rId38"/>
    <p:sldId id="384" r:id="rId39"/>
    <p:sldId id="388" r:id="rId40"/>
    <p:sldId id="415" r:id="rId41"/>
    <p:sldId id="416" r:id="rId42"/>
    <p:sldId id="417" r:id="rId43"/>
    <p:sldId id="314" r:id="rId44"/>
    <p:sldId id="322" r:id="rId45"/>
    <p:sldId id="298" r:id="rId46"/>
    <p:sldId id="299" r:id="rId47"/>
    <p:sldId id="300" r:id="rId48"/>
    <p:sldId id="418" r:id="rId49"/>
    <p:sldId id="419" r:id="rId50"/>
    <p:sldId id="323" r:id="rId51"/>
    <p:sldId id="292" r:id="rId52"/>
    <p:sldId id="318" r:id="rId53"/>
    <p:sldId id="324" r:id="rId54"/>
    <p:sldId id="317" r:id="rId55"/>
    <p:sldId id="326" r:id="rId56"/>
    <p:sldId id="325" r:id="rId57"/>
    <p:sldId id="327" r:id="rId58"/>
    <p:sldId id="328" r:id="rId59"/>
    <p:sldId id="420" r:id="rId60"/>
    <p:sldId id="268" r:id="rId61"/>
    <p:sldId id="421" r:id="rId62"/>
    <p:sldId id="331" r:id="rId63"/>
    <p:sldId id="332" r:id="rId64"/>
    <p:sldId id="405" r:id="rId65"/>
    <p:sldId id="397" r:id="rId66"/>
    <p:sldId id="330" r:id="rId67"/>
    <p:sldId id="333" r:id="rId68"/>
    <p:sldId id="422" r:id="rId69"/>
    <p:sldId id="335" r:id="rId70"/>
    <p:sldId id="336" r:id="rId71"/>
    <p:sldId id="337" r:id="rId72"/>
    <p:sldId id="423" r:id="rId73"/>
    <p:sldId id="339" r:id="rId74"/>
    <p:sldId id="424" r:id="rId75"/>
    <p:sldId id="425" r:id="rId76"/>
    <p:sldId id="426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87"/>
    <p:restoredTop sz="77133"/>
  </p:normalViewPr>
  <p:slideViewPr>
    <p:cSldViewPr snapToGrid="0" snapToObjects="1">
      <p:cViewPr varScale="1">
        <p:scale>
          <a:sx n="118" d="100"/>
          <a:sy n="118" d="100"/>
        </p:scale>
        <p:origin x="1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AE6DA3-2718-D644-ADEF-D917850323F6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03257-A288-2D45-9F4E-7ECBB5C47E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9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terail.com/blog/vue-vs-react-2019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39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Colon is ‘:’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5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highlight>
                  <a:srgbClr val="FFFF00"/>
                </a:highlight>
              </a:rPr>
              <a:t>:class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64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9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r>
              <a:rPr lang="en-US" dirty="0"/>
              <a:t> when the user changes the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3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value/speed is emitted back to the parent component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58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02564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0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https://www.monterail.com/blog/vue-vs-react-2019</a:t>
            </a:r>
            <a:endParaRPr lang="en-US" dirty="0"/>
          </a:p>
          <a:p>
            <a:endParaRPr lang="en-US" dirty="0"/>
          </a:p>
          <a:p>
            <a:r>
              <a:rPr lang="en-US" dirty="0"/>
              <a:t>React = 100 kb</a:t>
            </a:r>
          </a:p>
          <a:p>
            <a:r>
              <a:rPr lang="en-US" dirty="0"/>
              <a:t>Angular = 500 kb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1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509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700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308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033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b="1" i="1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 </a:t>
            </a:r>
            <a:r>
              <a:rPr lang="en-US" b="1" dirty="0"/>
              <a:t>state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582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1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2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8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79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start with </a:t>
            </a:r>
            <a:r>
              <a:rPr lang="en-US" dirty="0" err="1"/>
              <a:t>VueJS</a:t>
            </a:r>
            <a:r>
              <a:rPr lang="en-US" dirty="0"/>
              <a:t>, we need to </a:t>
            </a:r>
            <a:r>
              <a:rPr lang="en-US" b="1" dirty="0"/>
              <a:t>create the instance of </a:t>
            </a:r>
            <a:r>
              <a:rPr lang="en-US" b="1" dirty="0" err="1"/>
              <a:t>Vue</a:t>
            </a:r>
            <a:r>
              <a:rPr lang="en-US" dirty="0"/>
              <a:t>, which is called the </a:t>
            </a:r>
            <a:r>
              <a:rPr lang="en-US" b="1" dirty="0"/>
              <a:t>root </a:t>
            </a:r>
            <a:r>
              <a:rPr lang="en-US" b="1" dirty="0" err="1"/>
              <a:t>Vue</a:t>
            </a:r>
            <a:r>
              <a:rPr lang="en-US" b="1" dirty="0"/>
              <a:t> Instance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30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0155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64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9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1887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8103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530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THIS EXAMPLE PASSES A CALLBACK FUNCTION TO THE CHILD COMPONENT (Tesla Wheels) and CHANGED THE CALCULATED </a:t>
            </a:r>
            <a:r>
              <a:rPr lang="en-US" b="1" i="1" dirty="0"/>
              <a:t>STATS</a:t>
            </a:r>
            <a:r>
              <a:rPr lang="en-US" b="1" dirty="0"/>
              <a:t> for the: Changed wheels !!!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Read also : https://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reactjs.org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/docs/state-and-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lifecycle.html</a:t>
            </a: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1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is possible to update the </a:t>
            </a:r>
            <a:r>
              <a:rPr lang="en-US" b="1" dirty="0"/>
              <a:t>config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object first in </a:t>
            </a:r>
            <a:r>
              <a:rPr lang="en-US" b="1" dirty="0" err="1"/>
              <a:t>setState</a:t>
            </a:r>
            <a:r>
              <a:rPr lang="en-US" b="1" dirty="0"/>
              <a:t>()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which operates asynchronous method, and to render the changed </a:t>
            </a:r>
            <a:r>
              <a:rPr lang="en-US" b="1" dirty="0"/>
              <a:t>stats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on the screen based on this, see: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  </a:t>
            </a:r>
            <a:r>
              <a:rPr lang="en-US" sz="32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 { config }, () =&gt; { </a:t>
            </a:r>
            <a:r>
              <a:rPr lang="en-US" sz="3200" b="1" dirty="0" err="1">
                <a:solidFill>
                  <a:srgbClr val="FF0000"/>
                </a:solidFill>
              </a:rPr>
              <a:t>this.statsUpdate</a:t>
            </a:r>
            <a:r>
              <a:rPr lang="en-US" sz="3200" b="1" dirty="0">
                <a:solidFill>
                  <a:srgbClr val="FF0000"/>
                </a:solidFill>
              </a:rPr>
              <a:t>() } )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2400" dirty="0"/>
              <a:t>	</a:t>
            </a:r>
          </a:p>
          <a:p>
            <a:r>
              <a:rPr lang="en-US" dirty="0"/>
              <a:t>-----------</a:t>
            </a:r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const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DOM: what gets updated are only the parts of the document in which the change has happened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are small pieces of ready-to-use code which can be used in order to introduce some additional functionality to the app/website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0455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is less opinionated, e.g., unlike Vue, it doesn’t force specific solutions for things like, V-model, routing and state management. This makes React a more flexible framework,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55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</a:t>
            </a:r>
            <a:r>
              <a:rPr lang="en-US" dirty="0"/>
              <a:t>create an instance of </a:t>
            </a:r>
            <a:r>
              <a:rPr lang="en-US" dirty="0" err="1"/>
              <a:t>Vue</a:t>
            </a:r>
            <a:r>
              <a:rPr lang="en-US" dirty="0"/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there is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takes the id of the div-element.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have defined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data-object =&gt; represents the MODEL =&gt; represents the STATE of your component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a property : message -&gt; value: ‘message’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will be rendered in the View via ‘interpolation’ {{}}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9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 are one of the important features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helps create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 element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s, which can be reused in HTML.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20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main.js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is the entry point of the site, it is here that your first component is mounted and rendered.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App.vue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first component mounted by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component consist of 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8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1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container component.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tesla-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battery.component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Provides data and actions to child/presentational components.</a:t>
            </a:r>
          </a:p>
          <a:p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vs METHODS: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difference is that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 properties are cached based on their dependencies.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computed property will only re-evaluate when some of its dependencies have changed. This means as long as </a:t>
            </a:r>
            <a:r>
              <a:rPr lang="en-US" dirty="0"/>
              <a:t>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has not changed, multiple access to the </a:t>
            </a:r>
            <a:r>
              <a:rPr lang="en-US" dirty="0" err="1"/>
              <a:t>reversedMessage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computed property will immediately return the previously computed result without having to run the function again.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29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             –&gt; </a:t>
            </a:r>
            <a:r>
              <a:rPr lang="en-US" sz="2200" b="1" dirty="0" err="1">
                <a:solidFill>
                  <a:srgbClr val="C00000"/>
                </a:solidFill>
              </a:rPr>
              <a:t>wheelsize</a:t>
            </a:r>
            <a:r>
              <a:rPr lang="en-US" sz="22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                             –&gt; climate  </a:t>
            </a:r>
          </a:p>
          <a:p>
            <a:pPr marL="1371600" lvl="3" indent="0">
              <a:buNone/>
            </a:pPr>
            <a:r>
              <a:rPr lang="en-US" sz="22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2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200" b="1" dirty="0">
                <a:solidFill>
                  <a:srgbClr val="C00000"/>
                </a:solidFill>
              </a:rPr>
              <a:t> </a:t>
            </a:r>
            <a:r>
              <a:rPr lang="en-US" sz="2200" b="1" dirty="0" err="1">
                <a:solidFill>
                  <a:srgbClr val="C00000"/>
                </a:solidFill>
              </a:rPr>
              <a:t>temparature</a:t>
            </a:r>
            <a:endParaRPr lang="en-US" sz="2200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03257-A288-2D45-9F4E-7ECBB5C47E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4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FE72-D365-6E46-BCB5-9E8D2B378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A63FD0-4F71-DF49-90B3-7081B890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026C-B79A-F14E-9A8C-B186D3962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2B64-09AF-6349-9520-0631476AB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A441B-EC67-F541-96A3-EDD3C20C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4FF1-F8EA-1C4F-9DB8-5C9CDF0F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70DA7-8F9B-BA4A-ABCA-07E68496F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EF66-EC1C-B74E-AC28-4BAD18B99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BD998-4E0E-3448-AC89-B889F35D6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FD3C8-9D89-294E-AD64-9EB0B623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ED66D-9D49-0147-A9CB-45D1D8C2A8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33CC7-E7EA-D04D-940D-3BE096279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C35D4-2898-6E4F-8A72-4E1672D1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9A7C8-C3F6-C94D-B47D-765E05D1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8177-6178-5E4A-ABC1-59D449D5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2" cy="15180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625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2" cy="44201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12528" marR="0" lvl="0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5056" marR="0" lvl="1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37584" marR="0" lvl="2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50112" marR="0" lvl="3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562640" marR="0" lvl="4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875168" marR="0" lvl="5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187696" marR="0" lvl="6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00224" marR="0" lvl="7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12752" marR="0" lvl="8" indent="-185284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672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5917310" y="6509742"/>
            <a:ext cx="345473" cy="267891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fld id="{00000000-1234-1234-1234-123412341234}" type="slidenum">
              <a:rPr lang="en-US" sz="1266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>
                <a:buClr>
                  <a:srgbClr val="FFFFFF"/>
                </a:buClr>
                <a:buSzPct val="25000"/>
              </a:pPr>
              <a:t>‹#›</a:t>
            </a:fld>
            <a:endParaRPr lang="en-US" sz="1266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716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1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5024-AFB1-BA46-B40B-7BE670A63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1E7CD-631D-F146-B5BC-193E476F0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DE9C0-66CA-7E43-B5F4-8CD6FA5A0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628D-8058-8743-BA1F-38170664C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018A5-8104-EB45-8E8F-AA075DE26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4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8BA5-3A69-7F46-89DB-0334973D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0793B-337E-AF40-A9CD-B77B86A24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F1D3C-3AA3-7B4A-89EC-E08B7239F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E556-2E23-E345-9A3B-96B063795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ED02-B72A-8541-9DD6-EC16EAA32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4D508-17F5-5E48-B27A-7DCE70CA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8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B11B-55DB-5444-A70D-8375F421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53A2-A920-EB4B-A5F7-53FB752B3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FF5D4-2C66-C148-820F-4133BDABD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DCECF-F328-D549-9158-231C04B8A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B6BC0-250D-FF4F-B293-1D6603A3C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4AF2C5-EFE6-9947-A293-69DE13F83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16351-B552-9448-AEDF-153C023BA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1B8C53-DEBB-D640-B4C4-88798446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9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8FD4-4540-F54D-A017-65549C7B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AC480D-C362-CA4D-83C6-B6F50E70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23786-3E38-CB42-98B2-88AB7CE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9FC5D-C8A7-DC4A-97B7-988A267C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2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18440F-49C4-7C48-BF4E-B7434FAB8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6214-8489-234A-A73C-762FF0A6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CF25E-2F83-2746-B73B-909661E3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23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8F0A-F383-B34D-8737-54E32D6CB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2C9E2-6ED7-1D42-9375-B228368F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BC171D-1058-B546-AE61-CE4BF54CB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0F53C-FDA9-5E4E-B2D8-A11A5E45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DBECB-FA67-0F4E-A51F-FAEA41269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D8ACF-E13A-1A45-A111-0AF9DB7A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4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934F-5E02-5947-9C5A-5B9F6FE8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5DBCB-99A5-D346-B279-B45CFD4222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0D59C-A7E3-7145-B26F-54BB6D37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D01AFD-1EE7-E34B-8D02-5D2C89F8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6A46-DBDC-A941-BF14-DCF73606D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A62FC-EC80-2B4C-80DB-F47442DB4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9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E10F0-7BBD-134A-B4C6-8F564B4EC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38F43-00E3-FD45-BF76-92E827F1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70261-6516-454A-9065-87DA421679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E2E8-78B3-3240-BD28-418FE0C7D6E7}" type="datetimeFigureOut">
              <a:rPr lang="en-US" smtClean="0"/>
              <a:t>8/22/20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321D0-16FD-E249-A785-E7D338DD8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61A0F-ADC8-4448-857D-1E5000BD7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eijgermans11/workshop-reactjs-vuej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157" y="2481928"/>
            <a:ext cx="2440433" cy="2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4" y="2045824"/>
            <a:ext cx="2649731" cy="13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92" y="311229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292516" y="5555404"/>
            <a:ext cx="429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675" y="5686033"/>
            <a:ext cx="288841" cy="434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B8EDE-47E0-9D48-B392-E1CCA7F04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5985" y="3796297"/>
            <a:ext cx="1511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6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C2A14-B9D9-964B-8D34-A296C66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Interpolation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D0B6-3D7A-9F42-A48B-B13E9629F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&lt;span&gt; Message: </a:t>
            </a:r>
            <a:r>
              <a:rPr lang="en-US" b="1" dirty="0">
                <a:solidFill>
                  <a:srgbClr val="C00000"/>
                </a:solidFill>
              </a:rPr>
              <a:t>{{</a:t>
            </a:r>
            <a:r>
              <a:rPr lang="en-US" dirty="0"/>
              <a:t> message </a:t>
            </a:r>
            <a:r>
              <a:rPr lang="en-US" b="1" dirty="0">
                <a:solidFill>
                  <a:srgbClr val="C00000"/>
                </a:solidFill>
              </a:rPr>
              <a:t>}} </a:t>
            </a:r>
            <a:r>
              <a:rPr lang="en-US" dirty="0"/>
              <a:t>&lt;/span&gt;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8E1DE-2263-B24E-90C7-AE83F8AC2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CC7033-B503-1D45-8ED0-3B2F0AE05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313600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7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5939D-D6CA-5849-97E6-2997C228D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 based</a:t>
            </a:r>
            <a:br>
              <a:rPr lang="en-US" b="1" dirty="0"/>
            </a:br>
            <a:br>
              <a:rPr lang="en-US" b="1" dirty="0"/>
            </a:br>
            <a:r>
              <a:rPr lang="nl-NL" sz="2700" b="1" i="1" dirty="0"/>
              <a:t>A component </a:t>
            </a:r>
            <a:r>
              <a:rPr lang="nl-NL" sz="2700" b="1" i="1" dirty="0" err="1"/>
              <a:t>adds</a:t>
            </a:r>
            <a:r>
              <a:rPr lang="nl-NL" sz="2700" b="1" i="1" dirty="0"/>
              <a:t> logic </a:t>
            </a:r>
            <a:r>
              <a:rPr lang="nl-NL" sz="2700" b="1" i="1" dirty="0" err="1"/>
              <a:t>to</a:t>
            </a:r>
            <a:r>
              <a:rPr lang="nl-NL" sz="2700" b="1" i="1" dirty="0"/>
              <a:t> DOM </a:t>
            </a:r>
            <a:r>
              <a:rPr lang="nl-NL" sz="2700" b="1" i="1" dirty="0" err="1"/>
              <a:t>elements</a:t>
            </a:r>
            <a:endParaRPr lang="en-US" sz="27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673CA-EC51-5D42-A7D3-3595B64F9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1950" y="2274094"/>
            <a:ext cx="8928100" cy="3454400"/>
          </a:xfrm>
        </p:spPr>
      </p:pic>
    </p:spTree>
    <p:extLst>
      <p:ext uri="{BB962C8B-B14F-4D97-AF65-F5344CB8AC3E}">
        <p14:creationId xmlns:p14="http://schemas.microsoft.com/office/powerpoint/2010/main" val="2989055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2553840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&gt;&lt;/</a:t>
            </a:r>
            <a:r>
              <a:rPr lang="en-US" b="1" dirty="0" err="1">
                <a:solidFill>
                  <a:srgbClr val="92D050"/>
                </a:solidFill>
              </a:rPr>
              <a:t>TeslaHeader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rgbClr val="C00000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B050"/>
                </a:solidFill>
              </a:rPr>
              <a:t>App</a:t>
            </a:r>
            <a:r>
              <a:rPr lang="en-US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6C4404-4389-F048-B5E2-9BB4D65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23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76F-CF29-4140-8641-F5CD499C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73D43-B047-FB4F-9708-71E3A8A86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647" y="187932"/>
            <a:ext cx="5509416" cy="667006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44D369-98FD-2B4D-A98F-869616F2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1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m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C3F079-C886-E449-B190-7FB5AE616586}"/>
              </a:ext>
            </a:extLst>
          </p:cNvPr>
          <p:cNvSpPr txBox="1"/>
          <p:nvPr/>
        </p:nvSpPr>
        <p:spPr>
          <a:xfrm>
            <a:off x="7336164" y="375148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C1554-C3B3-4A46-9EF3-22A47ED4E629}"/>
              </a:ext>
            </a:extLst>
          </p:cNvPr>
          <p:cNvSpPr txBox="1"/>
          <p:nvPr/>
        </p:nvSpPr>
        <p:spPr>
          <a:xfrm>
            <a:off x="4268035" y="642914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96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2C273-A981-C44E-BC86-E648C6CD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Entry Point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3E3D0-E12E-8047-97AE-73ABE10B6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14" y="1812820"/>
            <a:ext cx="4368800" cy="25908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FCF65A3-6746-704E-877A-8681A6124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06885" y="1793813"/>
            <a:ext cx="5644795" cy="5064187"/>
          </a:xfr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3AC261E-5316-DE4C-A5F6-C4127E16E907}"/>
              </a:ext>
            </a:extLst>
          </p:cNvPr>
          <p:cNvSpPr/>
          <p:nvPr/>
        </p:nvSpPr>
        <p:spPr>
          <a:xfrm>
            <a:off x="5175524" y="2865904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CD517-89B9-4C48-B849-EC3A70CE40C6}"/>
              </a:ext>
            </a:extLst>
          </p:cNvPr>
          <p:cNvSpPr txBox="1"/>
          <p:nvPr/>
        </p:nvSpPr>
        <p:spPr>
          <a:xfrm>
            <a:off x="2237108" y="1386894"/>
            <a:ext cx="1159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main.js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0C3DEF-C925-C949-99A7-CC9615F559BC}"/>
              </a:ext>
            </a:extLst>
          </p:cNvPr>
          <p:cNvSpPr txBox="1"/>
          <p:nvPr/>
        </p:nvSpPr>
        <p:spPr>
          <a:xfrm>
            <a:off x="8490857" y="1355271"/>
            <a:ext cx="1681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</a:rPr>
              <a:t>App.vue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508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Components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30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FD8292-CABC-1140-8ACC-CD67F978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75" y="1307152"/>
            <a:ext cx="9473390" cy="379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3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682F-FCA8-544D-8857-B5D41D2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2A9B-EDB3-3E41-91FE-783E0A0C1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u="sng" dirty="0">
                <a:solidFill>
                  <a:srgbClr val="92D050"/>
                </a:solidFill>
              </a:rPr>
              <a:t>Provides:</a:t>
            </a:r>
          </a:p>
          <a:p>
            <a:pPr marL="0" indent="0" algn="ctr">
              <a:buNone/>
            </a:pPr>
            <a:r>
              <a:rPr lang="en-US" sz="4800" dirty="0"/>
              <a:t> </a:t>
            </a: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6"/>
                </a:solidFill>
              </a:rPr>
              <a:t>data</a:t>
            </a:r>
            <a:r>
              <a:rPr lang="en-US" sz="4800" dirty="0">
                <a:solidFill>
                  <a:schemeClr val="accent6"/>
                </a:solidFill>
              </a:rPr>
              <a:t> = state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props</a:t>
            </a:r>
          </a:p>
          <a:p>
            <a:pPr marL="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 </a:t>
            </a:r>
            <a:r>
              <a:rPr lang="en-US" sz="4800" b="1" dirty="0">
                <a:solidFill>
                  <a:schemeClr val="accent6"/>
                </a:solidFill>
              </a:rPr>
              <a:t>actions</a:t>
            </a:r>
            <a:r>
              <a:rPr lang="en-US" sz="4800" dirty="0">
                <a:solidFill>
                  <a:schemeClr val="accent6"/>
                </a:solidFill>
              </a:rPr>
              <a:t> (changes state)</a:t>
            </a:r>
          </a:p>
          <a:p>
            <a:pPr marL="0" indent="0" algn="ctr">
              <a:buNone/>
            </a:pP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FA67-240C-1D49-9F77-472A023C3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D46-42A7-B445-9264-D56E2CDA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DD7F60-305E-A242-A0EA-619078C12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152" y="1511783"/>
            <a:ext cx="4462670" cy="5123806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8F9196A8-8F80-8B4C-9734-01114D739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555" y="1144810"/>
            <a:ext cx="4263887" cy="5713190"/>
          </a:xfrm>
          <a:prstGeom prst="rect">
            <a:avLst/>
          </a:prstGeom>
        </p:spPr>
      </p:pic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26487CAE-C398-364E-8F24-DA305EFAD6A0}"/>
              </a:ext>
            </a:extLst>
          </p:cNvPr>
          <p:cNvSpPr/>
          <p:nvPr/>
        </p:nvSpPr>
        <p:spPr>
          <a:xfrm>
            <a:off x="5495813" y="2807528"/>
            <a:ext cx="826750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E645B-6695-D541-9D6C-029D57865BA1}"/>
              </a:ext>
            </a:extLst>
          </p:cNvPr>
          <p:cNvSpPr/>
          <p:nvPr/>
        </p:nvSpPr>
        <p:spPr>
          <a:xfrm>
            <a:off x="12016292" y="3049844"/>
            <a:ext cx="2701412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stats()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1100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1100" dirty="0">
                <a:highlight>
                  <a:srgbClr val="FFFF00"/>
                </a:highlight>
              </a:rPr>
              <a:t>]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32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D5B4-E277-AC49-9677-007CEB8CE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State of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D0451-D59C-4E40-A72D-C7C0533DF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25625"/>
            <a:ext cx="12192000" cy="4351338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00B050"/>
              </a:solidFill>
            </a:endParaRPr>
          </a:p>
          <a:p>
            <a:r>
              <a:rPr lang="en-US" sz="3600" b="1" dirty="0">
                <a:solidFill>
                  <a:srgbClr val="00B050"/>
                </a:solidFill>
              </a:rPr>
              <a:t>stats()-function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sz="3200" b="1" dirty="0"/>
              <a:t>calculating the maximum battery range per model</a:t>
            </a:r>
            <a:r>
              <a:rPr lang="en-US" dirty="0"/>
              <a:t>. This range is based on the user input (</a:t>
            </a:r>
            <a:r>
              <a:rPr lang="en-US" b="1" dirty="0" err="1"/>
              <a:t>wheelsize</a:t>
            </a:r>
            <a:r>
              <a:rPr lang="en-US" b="1" dirty="0"/>
              <a:t> – climate – speed - temp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tesla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40B47-B62E-644F-9516-FDDA9919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1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D3E9-FA94-6B44-8169-92C6F7C2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stats()-function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6938-FBB2-784D-A5AB-221B66187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{"model":"60","miles":267},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{"model":"60D","miles":271},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{"model":"75","miles":323},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{"model":"75D","miles":332},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{"model":"90D","miles":365},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b="1" dirty="0">
                <a:highlight>
                  <a:srgbClr val="FFFF00"/>
                </a:highlight>
              </a:rPr>
              <a:t>{"model":"P100D","miles":409}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>
                <a:highlight>
                  <a:srgbClr val="FFFF00"/>
                </a:highlight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0874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08C3-BE2B-CE46-A6EF-CB6A7F49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09FDB-FF35-6546-AFFA-63CDF6180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Battery Service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C9571-54B3-1441-A06D-ED03DE652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7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EA9C2-026A-7B4B-B394-C45E47AC1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7182C5-DD9F-DD47-B3D2-95119BAE6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8502" y="0"/>
            <a:ext cx="6608677" cy="68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85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0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9" y="44713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passing props to child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>
                <a:highlight>
                  <a:srgbClr val="FFFF00"/>
                </a:highlight>
              </a:rPr>
              <a:t>v-bind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:</a:t>
            </a:r>
          </a:p>
          <a:p>
            <a:pPr marL="0" indent="0">
              <a:buNone/>
            </a:pPr>
            <a:r>
              <a:rPr lang="en-US" dirty="0"/>
              <a:t>to pass props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3544594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5395893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5407471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5407471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5407471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5395893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4482150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448215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448215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448613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2257501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317190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456990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63145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134264" y="4631458"/>
            <a:ext cx="883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:stats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20135" y="489464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44649" y="47843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C31A4B-9AED-294F-9F86-A9AFE2F60FD1}"/>
              </a:ext>
            </a:extLst>
          </p:cNvPr>
          <p:cNvSpPr/>
          <p:nvPr/>
        </p:nvSpPr>
        <p:spPr>
          <a:xfrm>
            <a:off x="5576550" y="1418345"/>
            <a:ext cx="1041625" cy="6011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20C000-9089-1941-AF96-E171EE2444B9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6037114" y="201947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6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3954449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CDEB-FB28-CE4C-8EB8-C478BE7BF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Tesla Battery Component</a:t>
            </a:r>
            <a:br>
              <a:rPr lang="en-US" b="1" dirty="0"/>
            </a:br>
            <a:r>
              <a:rPr lang="en-US" b="1" dirty="0"/>
              <a:t>passing props to </a:t>
            </a:r>
            <a:r>
              <a:rPr lang="en-US" b="1" i="1" dirty="0">
                <a:solidFill>
                  <a:srgbClr val="92D050"/>
                </a:solidFill>
              </a:rPr>
              <a:t>Tesla Stats Component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E672A-8D93-E441-B385-FE479357DA6A}"/>
              </a:ext>
            </a:extLst>
          </p:cNvPr>
          <p:cNvSpPr txBox="1"/>
          <p:nvPr/>
        </p:nvSpPr>
        <p:spPr>
          <a:xfrm>
            <a:off x="9221002" y="1822791"/>
            <a:ext cx="31801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>
                <a:highlight>
                  <a:srgbClr val="FFFF00"/>
                </a:highlight>
              </a:rPr>
              <a:t>:stats</a:t>
            </a:r>
            <a:r>
              <a:rPr lang="en-US" dirty="0"/>
              <a:t> = Array</a:t>
            </a:r>
          </a:p>
          <a:p>
            <a:endParaRPr lang="en-US" dirty="0"/>
          </a:p>
          <a:p>
            <a:r>
              <a:rPr lang="en-US" sz="1600" dirty="0"/>
              <a:t>[</a:t>
            </a:r>
          </a:p>
          <a:p>
            <a:pPr lvl="1"/>
            <a:r>
              <a:rPr lang="en-US" sz="1400" b="1" dirty="0"/>
              <a:t>{"model":"60","miles":267},</a:t>
            </a:r>
          </a:p>
          <a:p>
            <a:pPr lvl="1"/>
            <a:r>
              <a:rPr lang="en-US" sz="1400" b="1" dirty="0"/>
              <a:t>{"model":"60D","miles":271},</a:t>
            </a:r>
          </a:p>
          <a:p>
            <a:pPr lvl="1"/>
            <a:r>
              <a:rPr lang="en-US" sz="1400" b="1" dirty="0"/>
              <a:t>{"model":"75","miles":323},</a:t>
            </a:r>
          </a:p>
          <a:p>
            <a:pPr lvl="1"/>
            <a:r>
              <a:rPr lang="en-US" sz="1400" b="1" dirty="0"/>
              <a:t>{"model":"75D","miles":332},</a:t>
            </a:r>
          </a:p>
          <a:p>
            <a:pPr lvl="1"/>
            <a:r>
              <a:rPr lang="en-US" sz="1400" b="1" dirty="0"/>
              <a:t>{"model":"90D","miles":365},</a:t>
            </a:r>
          </a:p>
          <a:p>
            <a:pPr lvl="1"/>
            <a:r>
              <a:rPr lang="en-US" sz="1400" b="1" dirty="0"/>
              <a:t>{"model":"P100D","miles":409}</a:t>
            </a:r>
          </a:p>
          <a:p>
            <a:r>
              <a:rPr lang="en-US" sz="1600" dirty="0"/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24">
            <a:extLst>
              <a:ext uri="{FF2B5EF4-FFF2-40B4-BE49-F238E27FC236}">
                <a16:creationId xmlns:a16="http://schemas.microsoft.com/office/drawing/2014/main" id="{4AB16A1B-AF6B-884D-97A3-B2386F37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4" y="1690688"/>
            <a:ext cx="9088802" cy="80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 </a:t>
            </a:r>
            <a:r>
              <a:rPr lang="en-US" b="1" dirty="0"/>
              <a:t>Building Tesla’s Battery Range Calculator 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862" y="3917959"/>
            <a:ext cx="488960" cy="48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871" y="4762301"/>
            <a:ext cx="806942" cy="5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81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2848-BC65-244E-A3CE-44CC184C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Receiving props in </a:t>
            </a:r>
            <a:r>
              <a:rPr lang="en-US" b="1" i="1" dirty="0">
                <a:solidFill>
                  <a:srgbClr val="00B050"/>
                </a:solidFill>
              </a:rPr>
              <a:t>Tesla Stats Component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FCC54-937A-DF40-ABE3-68A0C0342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3892" y="1765990"/>
            <a:ext cx="6684215" cy="496280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DEFA9B-8B5E-2B44-BD25-E30F2AC298DC}"/>
              </a:ext>
            </a:extLst>
          </p:cNvPr>
          <p:cNvSpPr txBox="1"/>
          <p:nvPr/>
        </p:nvSpPr>
        <p:spPr>
          <a:xfrm>
            <a:off x="9591260" y="2229679"/>
            <a:ext cx="2600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v-for</a:t>
            </a:r>
            <a:r>
              <a:rPr lang="en-US" b="1" dirty="0"/>
              <a:t>=“stat in </a:t>
            </a:r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”  </a:t>
            </a:r>
            <a:r>
              <a:rPr lang="en-US" b="1" dirty="0">
                <a:highlight>
                  <a:srgbClr val="FFFF00"/>
                </a:highlight>
              </a:rPr>
              <a:t>:key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stats</a:t>
            </a:r>
            <a:r>
              <a:rPr lang="en-US" b="1" dirty="0"/>
              <a:t> </a:t>
            </a:r>
            <a:r>
              <a:rPr lang="en-US" dirty="0"/>
              <a:t>(type: Array)</a:t>
            </a:r>
          </a:p>
        </p:txBody>
      </p:sp>
    </p:spTree>
    <p:extLst>
      <p:ext uri="{BB962C8B-B14F-4D97-AF65-F5344CB8AC3E}">
        <p14:creationId xmlns:p14="http://schemas.microsoft.com/office/powerpoint/2010/main" val="371805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4B5-DF4F-6B48-AD30-FBC22237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v-for directive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48C29-CB39-C746-8758-2A207414A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8" y="1825625"/>
            <a:ext cx="1176279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dirty="0"/>
              <a:t>&lt;li </a:t>
            </a:r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</a:rPr>
              <a:t>v-for</a:t>
            </a:r>
            <a:r>
              <a:rPr lang="en-US" sz="2400" dirty="0"/>
              <a:t>="stat in stats" </a:t>
            </a:r>
            <a:r>
              <a:rPr lang="en-US" sz="2400" b="1" dirty="0">
                <a:solidFill>
                  <a:srgbClr val="00B050"/>
                </a:solidFill>
              </a:rPr>
              <a:t>:key</a:t>
            </a:r>
            <a:r>
              <a:rPr lang="en-US" sz="2400" dirty="0"/>
              <a:t>="</a:t>
            </a:r>
            <a:r>
              <a:rPr lang="en-US" sz="2400" dirty="0" err="1"/>
              <a:t>stat.model</a:t>
            </a:r>
            <a:r>
              <a:rPr lang="en-US" sz="2400" dirty="0"/>
              <a:t>"&gt;</a:t>
            </a:r>
          </a:p>
          <a:p>
            <a:pPr marL="3657600" lvl="8" indent="0">
              <a:buNone/>
            </a:pPr>
            <a:r>
              <a:rPr lang="en-US" sz="2400" dirty="0"/>
              <a:t>	&lt;p&gt;{{ </a:t>
            </a:r>
            <a:r>
              <a:rPr lang="en-US" sz="2400" dirty="0" err="1"/>
              <a:t>stat.model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  <a:highlight>
                  <a:srgbClr val="FFFF00"/>
                </a:highlight>
              </a:rPr>
              <a:t>| lowercase </a:t>
            </a:r>
            <a:r>
              <a:rPr lang="en-US" sz="2400" dirty="0"/>
              <a:t>}}&lt;/p&gt;              </a:t>
            </a:r>
            <a:r>
              <a:rPr lang="en-US" sz="2400" i="1" dirty="0">
                <a:solidFill>
                  <a:srgbClr val="C00000"/>
                </a:solidFill>
              </a:rPr>
              <a:t>--&gt; filter</a:t>
            </a:r>
          </a:p>
          <a:p>
            <a:pPr marL="3657600" lvl="8" indent="0">
              <a:buNone/>
            </a:pPr>
            <a:r>
              <a:rPr lang="en-US" sz="2400" dirty="0"/>
              <a:t>&lt;/li&gt;</a:t>
            </a:r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dirty="0"/>
              <a:t>…..</a:t>
            </a:r>
          </a:p>
          <a:p>
            <a:pPr marL="3657600" lvl="8" indent="0">
              <a:buNone/>
            </a:pPr>
            <a:endParaRPr lang="en-US" sz="2400" dirty="0"/>
          </a:p>
          <a:p>
            <a:pPr marL="3657600" lvl="8" indent="0">
              <a:buNone/>
            </a:pPr>
            <a:r>
              <a:rPr lang="en-US" sz="2400" b="1" dirty="0">
                <a:solidFill>
                  <a:srgbClr val="00B050"/>
                </a:solidFill>
              </a:rPr>
              <a:t>filters:</a:t>
            </a:r>
            <a:r>
              <a:rPr lang="en-US" sz="2400" dirty="0"/>
              <a:t> {</a:t>
            </a:r>
          </a:p>
          <a:p>
            <a:pPr marL="3657600" lvl="8" indent="0">
              <a:buNone/>
            </a:pPr>
            <a:r>
              <a:rPr lang="en-US" dirty="0"/>
              <a:t>	</a:t>
            </a:r>
            <a:r>
              <a:rPr lang="en-US" b="1" dirty="0">
                <a:solidFill>
                  <a:srgbClr val="C00000"/>
                </a:solidFill>
              </a:rPr>
              <a:t>lowercase</a:t>
            </a:r>
            <a:r>
              <a:rPr lang="en-US" dirty="0"/>
              <a:t>(value) {</a:t>
            </a:r>
          </a:p>
          <a:p>
            <a:pPr marL="3657600" lvl="8" indent="0">
              <a:buNone/>
            </a:pPr>
            <a:r>
              <a:rPr lang="en-US" dirty="0"/>
              <a:t>	       return </a:t>
            </a:r>
            <a:r>
              <a:rPr lang="en-US" dirty="0" err="1"/>
              <a:t>value.toLowerCase</a:t>
            </a:r>
            <a:r>
              <a:rPr lang="en-US" dirty="0"/>
              <a:t>();</a:t>
            </a:r>
          </a:p>
          <a:p>
            <a:pPr marL="3657600" lvl="8" indent="0">
              <a:buNone/>
            </a:pPr>
            <a:r>
              <a:rPr lang="en-US" dirty="0"/>
              <a:t>	},</a:t>
            </a:r>
          </a:p>
          <a:p>
            <a:pPr marL="3657600" lvl="8" indent="0">
              <a:buNone/>
            </a:pPr>
            <a:r>
              <a:rPr lang="en-US" sz="2400" dirty="0"/>
              <a:t>}</a:t>
            </a:r>
          </a:p>
          <a:p>
            <a:pPr marL="3657600" lvl="8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25D6-148A-7045-A4DF-752C616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are like JavaScript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98243-750B-1F4E-BD6D-6FB82883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7200" b="1" i="1" dirty="0" err="1">
                <a:solidFill>
                  <a:srgbClr val="00B050"/>
                </a:solidFill>
              </a:rPr>
              <a:t>fn</a:t>
            </a:r>
            <a:r>
              <a:rPr lang="en-US" sz="7200" b="1" i="1" dirty="0">
                <a:solidFill>
                  <a:srgbClr val="00B050"/>
                </a:solidFill>
              </a:rPr>
              <a:t>(d) = V</a:t>
            </a:r>
            <a:endParaRPr lang="en-US" sz="7200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85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2EC-1FCB-5648-B64E-79568285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5FDAC-703A-CE48-8FD4-8568DD88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b="1" dirty="0">
                <a:solidFill>
                  <a:srgbClr val="00B050"/>
                </a:solidFill>
              </a:rPr>
              <a:t>v-model</a:t>
            </a:r>
          </a:p>
          <a:p>
            <a:pPr marL="0" indent="0" algn="ctr">
              <a:buNone/>
            </a:pPr>
            <a:endParaRPr lang="en-US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</p:spTree>
    <p:extLst>
      <p:ext uri="{BB962C8B-B14F-4D97-AF65-F5344CB8AC3E}">
        <p14:creationId xmlns:p14="http://schemas.microsoft.com/office/powerpoint/2010/main" val="1297707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A5EB8-6C29-9F47-ACF4-C6F41811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11" y="511216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2-way databinding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C7A5-5696-B841-BDE8-C6E2E30D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711" y="217729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32ED-A767-5146-87C9-0C1FCAF163AC}"/>
              </a:ext>
            </a:extLst>
          </p:cNvPr>
          <p:cNvSpPr/>
          <p:nvPr/>
        </p:nvSpPr>
        <p:spPr>
          <a:xfrm>
            <a:off x="5081752" y="2956760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14F6D9-504B-954C-BB33-CB82E0F3EE23}"/>
              </a:ext>
            </a:extLst>
          </p:cNvPr>
          <p:cNvSpPr/>
          <p:nvPr/>
        </p:nvSpPr>
        <p:spPr>
          <a:xfrm>
            <a:off x="1690852" y="4808059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9C91A4-18B5-2F41-AF22-D7DFB05B7DE9}"/>
              </a:ext>
            </a:extLst>
          </p:cNvPr>
          <p:cNvSpPr/>
          <p:nvPr/>
        </p:nvSpPr>
        <p:spPr>
          <a:xfrm>
            <a:off x="3746609" y="4819637"/>
            <a:ext cx="1313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7539D-B6B4-0A4C-B6C4-612D7AAC5127}"/>
              </a:ext>
            </a:extLst>
          </p:cNvPr>
          <p:cNvSpPr/>
          <p:nvPr/>
        </p:nvSpPr>
        <p:spPr>
          <a:xfrm>
            <a:off x="5734539" y="4819637"/>
            <a:ext cx="1470793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E806D-2D11-EC46-8B3A-13D3E8FC8837}"/>
              </a:ext>
            </a:extLst>
          </p:cNvPr>
          <p:cNvSpPr/>
          <p:nvPr/>
        </p:nvSpPr>
        <p:spPr>
          <a:xfrm>
            <a:off x="7836776" y="4819637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BD04E-AAD8-4947-BCF5-68075F9BFB40}"/>
              </a:ext>
            </a:extLst>
          </p:cNvPr>
          <p:cNvSpPr/>
          <p:nvPr/>
        </p:nvSpPr>
        <p:spPr>
          <a:xfrm>
            <a:off x="9901569" y="4808059"/>
            <a:ext cx="1433349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7F897F-CC2C-A54A-9465-CBD1976B32F4}"/>
              </a:ext>
            </a:extLst>
          </p:cNvPr>
          <p:cNvCxnSpPr>
            <a:cxnSpLocks/>
          </p:cNvCxnSpPr>
          <p:nvPr/>
        </p:nvCxnSpPr>
        <p:spPr>
          <a:xfrm flipH="1">
            <a:off x="2238704" y="3894316"/>
            <a:ext cx="3605048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188A04C-13D7-2444-A927-66B0363E599E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AFBA50-59B6-5846-AB73-DC4406CC8EAD}"/>
              </a:ext>
            </a:extLst>
          </p:cNvPr>
          <p:cNvCxnSpPr>
            <a:cxnSpLocks/>
          </p:cNvCxnSpPr>
          <p:nvPr/>
        </p:nvCxnSpPr>
        <p:spPr>
          <a:xfrm>
            <a:off x="6048376" y="3894316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998304-C08F-6647-A40A-CB5BB079487C}"/>
              </a:ext>
            </a:extLst>
          </p:cNvPr>
          <p:cNvCxnSpPr>
            <a:cxnSpLocks/>
          </p:cNvCxnSpPr>
          <p:nvPr/>
        </p:nvCxnSpPr>
        <p:spPr>
          <a:xfrm>
            <a:off x="5972668" y="3894316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10FEFAE-3766-684D-B456-DB7CD1E9B2B2}"/>
              </a:ext>
            </a:extLst>
          </p:cNvPr>
          <p:cNvCxnSpPr>
            <a:cxnSpLocks/>
          </p:cNvCxnSpPr>
          <p:nvPr/>
        </p:nvCxnSpPr>
        <p:spPr>
          <a:xfrm flipH="1">
            <a:off x="4376902" y="3898298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70E50-1711-F64A-B79E-187A8C5740F1}"/>
              </a:ext>
            </a:extLst>
          </p:cNvPr>
          <p:cNvSpPr/>
          <p:nvPr/>
        </p:nvSpPr>
        <p:spPr>
          <a:xfrm>
            <a:off x="5050221" y="1669667"/>
            <a:ext cx="204951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App.vue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8237798-9C43-D643-A749-7A0B6BAC4257}"/>
              </a:ext>
            </a:extLst>
          </p:cNvPr>
          <p:cNvCxnSpPr>
            <a:cxnSpLocks/>
          </p:cNvCxnSpPr>
          <p:nvPr/>
        </p:nvCxnSpPr>
        <p:spPr>
          <a:xfrm>
            <a:off x="6106510" y="2584067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B9F63-7BCC-E148-A2AA-69EC9BF64762}"/>
              </a:ext>
            </a:extLst>
          </p:cNvPr>
          <p:cNvSpPr/>
          <p:nvPr/>
        </p:nvSpPr>
        <p:spPr>
          <a:xfrm>
            <a:off x="2721850" y="2974127"/>
            <a:ext cx="2049517" cy="914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9EB9DB-6E35-0046-8253-09BC1649B766}"/>
              </a:ext>
            </a:extLst>
          </p:cNvPr>
          <p:cNvCxnSpPr>
            <a:cxnSpLocks/>
          </p:cNvCxnSpPr>
          <p:nvPr/>
        </p:nvCxnSpPr>
        <p:spPr>
          <a:xfrm flipH="1">
            <a:off x="3746608" y="2584067"/>
            <a:ext cx="2328371" cy="37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35E63D-439D-A24C-AF82-589EB575DDCD}"/>
              </a:ext>
            </a:extLst>
          </p:cNvPr>
          <p:cNvSpPr txBox="1"/>
          <p:nvPr/>
        </p:nvSpPr>
        <p:spPr>
          <a:xfrm>
            <a:off x="8144614" y="3982070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49EB2A-8A5F-F94E-BFB9-B203A111149D}"/>
              </a:ext>
            </a:extLst>
          </p:cNvPr>
          <p:cNvSpPr txBox="1"/>
          <p:nvPr/>
        </p:nvSpPr>
        <p:spPr>
          <a:xfrm>
            <a:off x="3401042" y="2314227"/>
            <a:ext cx="124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6325C5-9A5A-2D40-B6CB-D1D3C73AC631}"/>
              </a:ext>
            </a:extLst>
          </p:cNvPr>
          <p:cNvSpPr txBox="1"/>
          <p:nvPr/>
        </p:nvSpPr>
        <p:spPr>
          <a:xfrm>
            <a:off x="2988468" y="404362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F70535-85B8-054A-B683-D52DE3C17689}"/>
              </a:ext>
            </a:extLst>
          </p:cNvPr>
          <p:cNvSpPr txBox="1"/>
          <p:nvPr/>
        </p:nvSpPr>
        <p:spPr>
          <a:xfrm>
            <a:off x="4229758" y="41964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CE815-2937-4746-B076-EDF58DF69251}"/>
              </a:ext>
            </a:extLst>
          </p:cNvPr>
          <p:cNvSpPr txBox="1"/>
          <p:nvPr/>
        </p:nvSpPr>
        <p:spPr>
          <a:xfrm>
            <a:off x="5481147" y="4158063"/>
            <a:ext cx="942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rops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:speed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BF50E-3FA0-DD4D-82DB-9AA3CF19327C}"/>
              </a:ext>
            </a:extLst>
          </p:cNvPr>
          <p:cNvSpPr txBox="1"/>
          <p:nvPr/>
        </p:nvSpPr>
        <p:spPr>
          <a:xfrm>
            <a:off x="6480446" y="4123969"/>
            <a:ext cx="924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$emit</a:t>
            </a:r>
            <a:endParaRPr lang="en-US" b="1" i="1" dirty="0">
              <a:highlight>
                <a:srgbClr val="FFFF00"/>
              </a:highlight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</a:rPr>
              <a:t>speed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D68176-2088-5E44-909C-68DBBF4CDFD3}"/>
              </a:ext>
            </a:extLst>
          </p:cNvPr>
          <p:cNvCxnSpPr>
            <a:cxnSpLocks/>
          </p:cNvCxnSpPr>
          <p:nvPr/>
        </p:nvCxnSpPr>
        <p:spPr>
          <a:xfrm flipH="1" flipV="1">
            <a:off x="6260880" y="3871160"/>
            <a:ext cx="322290" cy="8759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815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119" y="178887"/>
            <a:ext cx="10938019" cy="6438482"/>
          </a:xfrm>
        </p:spPr>
      </p:pic>
    </p:spTree>
    <p:extLst>
      <p:ext uri="{BB962C8B-B14F-4D97-AF65-F5344CB8AC3E}">
        <p14:creationId xmlns:p14="http://schemas.microsoft.com/office/powerpoint/2010/main" val="503472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CB02-A0B5-DF47-92F2-1F504A6A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r>
              <a:rPr lang="en-US" b="1" dirty="0"/>
              <a:t>(</a:t>
            </a:r>
            <a:r>
              <a:rPr lang="en-US" b="1" dirty="0">
                <a:solidFill>
                  <a:srgbClr val="92D050"/>
                </a:solidFill>
              </a:rPr>
              <a:t>2-way databinding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EC1E-3D16-E74D-ADFE-B197E3A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Components compatible with </a:t>
            </a:r>
            <a:r>
              <a:rPr lang="en-US" b="1" i="1" dirty="0">
                <a:solidFill>
                  <a:srgbClr val="00B050"/>
                </a:solidFill>
              </a:rPr>
              <a:t>v-model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/>
              <a:t>accept a </a:t>
            </a:r>
            <a:r>
              <a:rPr lang="en-US" b="1" dirty="0">
                <a:highlight>
                  <a:srgbClr val="FFFF00"/>
                </a:highlight>
              </a:rPr>
              <a:t>:value </a:t>
            </a:r>
            <a:r>
              <a:rPr lang="en-US" dirty="0"/>
              <a:t>property </a:t>
            </a:r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pPr algn="ctr"/>
            <a:r>
              <a:rPr lang="en-US" dirty="0">
                <a:highlight>
                  <a:srgbClr val="FFFF00"/>
                </a:highlight>
              </a:rPr>
              <a:t>emit</a:t>
            </a:r>
            <a:r>
              <a:rPr lang="en-US" dirty="0"/>
              <a:t> an </a:t>
            </a:r>
            <a:r>
              <a:rPr lang="en-US" b="1" dirty="0"/>
              <a:t>@input</a:t>
            </a:r>
            <a:r>
              <a:rPr lang="en-US" dirty="0"/>
              <a:t> </a:t>
            </a:r>
            <a:r>
              <a:rPr lang="en-US" dirty="0">
                <a:highlight>
                  <a:srgbClr val="FFFF00"/>
                </a:highlight>
              </a:rPr>
              <a:t>event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976F4-E7F5-E64B-AABD-25837BB05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57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592AC-4408-E941-BE5A-AA7ED05F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627F-FDAB-3044-8E9D-4DAD03441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rgbClr val="00B050"/>
                </a:solidFill>
              </a:rPr>
              <a:t>Tesla Counter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AC0-67F7-8040-8D43-0A4878DE3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5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80A9-72AF-8645-B5BC-87B156BC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 </a:t>
            </a:r>
            <a:br>
              <a:rPr lang="en-US" b="1" dirty="0">
                <a:solidFill>
                  <a:srgbClr val="00B050"/>
                </a:solidFill>
              </a:rPr>
            </a:br>
            <a:r>
              <a:rPr lang="en-US" b="1" dirty="0">
                <a:solidFill>
                  <a:srgbClr val="00B050"/>
                </a:solidFill>
              </a:rPr>
              <a:t>Tesla Battery to Tesla Counter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3D675-B0DA-B845-8EA5-9282E5347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6323" y="1825625"/>
            <a:ext cx="4864629" cy="50323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7F94DD-D068-8D40-9A9C-E253B6100A3B}"/>
              </a:ext>
            </a:extLst>
          </p:cNvPr>
          <p:cNvSpPr txBox="1"/>
          <p:nvPr/>
        </p:nvSpPr>
        <p:spPr>
          <a:xfrm flipH="1">
            <a:off x="8388626" y="2484783"/>
            <a:ext cx="263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v-model</a:t>
            </a:r>
            <a:r>
              <a:rPr lang="en-US" b="1" dirty="0"/>
              <a:t>=“</a:t>
            </a:r>
            <a:r>
              <a:rPr lang="en-US" b="1" dirty="0" err="1"/>
              <a:t>tesla.speed</a:t>
            </a:r>
            <a:r>
              <a:rPr lang="en-US" b="1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0AA7C-FFCF-8242-B537-0AABADDD0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31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EBB1-815C-184F-854D-BD1CEDD3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v-model</a:t>
            </a:r>
            <a:r>
              <a:rPr lang="en-US" b="1" dirty="0"/>
              <a:t> in </a:t>
            </a:r>
            <a:r>
              <a:rPr lang="en-US" b="1" i="1" dirty="0">
                <a:solidFill>
                  <a:srgbClr val="92D050"/>
                </a:solidFill>
              </a:rPr>
              <a:t>Tesla Counter Component </a:t>
            </a:r>
            <a:endParaRPr lang="en-US" i="1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6164A-6DD8-DA4E-BB1E-F5FD094EE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4126" y="1548751"/>
            <a:ext cx="5942614" cy="53092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258922-1788-F84C-9A26-6A9EB6AC40AC}"/>
              </a:ext>
            </a:extLst>
          </p:cNvPr>
          <p:cNvSpPr txBox="1"/>
          <p:nvPr/>
        </p:nvSpPr>
        <p:spPr>
          <a:xfrm>
            <a:off x="8984973" y="1618052"/>
            <a:ext cx="292210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@click </a:t>
            </a:r>
            <a:r>
              <a:rPr lang="en-US" b="1" dirty="0"/>
              <a:t>=“increment”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>
                <a:highlight>
                  <a:srgbClr val="FFFF00"/>
                </a:highlight>
              </a:rPr>
              <a:t>prop: value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 err="1">
                <a:highlight>
                  <a:srgbClr val="FFFF00"/>
                </a:highlight>
              </a:rPr>
              <a:t>this.$emit</a:t>
            </a:r>
            <a:r>
              <a:rPr lang="en-US" dirty="0"/>
              <a:t>('input', </a:t>
            </a:r>
            <a:r>
              <a:rPr lang="en-US" dirty="0" err="1">
                <a:solidFill>
                  <a:srgbClr val="C00000"/>
                </a:solidFill>
                <a:highlight>
                  <a:srgbClr val="FFFF00"/>
                </a:highlight>
              </a:rPr>
              <a:t>this.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value</a:t>
            </a:r>
            <a:r>
              <a:rPr lang="en-US" dirty="0"/>
              <a:t>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168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BEFEF-CEE0-8648-A2E5-20556F92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7881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/>
              <a:t>Building Tesla’s Battery Range Calculator with </a:t>
            </a:r>
            <a:r>
              <a:rPr lang="en-US" b="1" dirty="0" err="1"/>
              <a:t>Vue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CA686-E9F9-884C-856E-6C9E5290B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39360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9CB7B7-53AA-074A-8D67-2C1C4A08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334201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78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943100"/>
            <a:ext cx="9143999" cy="2971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756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726" y="178594"/>
            <a:ext cx="8030670" cy="1518046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24" y="1355080"/>
            <a:ext cx="7298951" cy="434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3691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 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</p:spTree>
    <p:extLst>
      <p:ext uri="{BB962C8B-B14F-4D97-AF65-F5344CB8AC3E}">
        <p14:creationId xmlns:p14="http://schemas.microsoft.com/office/powerpoint/2010/main" val="10512390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41945" y="1696711"/>
            <a:ext cx="8685105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1406" dirty="0"/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class </a:t>
            </a:r>
            <a:r>
              <a:rPr lang="en-US" sz="2531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</a:t>
            </a:r>
            <a:r>
              <a:rPr lang="en-US" sz="1969" dirty="0"/>
              <a:t> </a:t>
            </a:r>
            <a:r>
              <a:rPr lang="en-US" sz="1969" dirty="0">
                <a:solidFill>
                  <a:srgbClr val="FFC000"/>
                </a:solidFill>
              </a:rPr>
              <a:t>extends</a:t>
            </a:r>
            <a:r>
              <a:rPr lang="en-US" sz="1969" dirty="0"/>
              <a:t> </a:t>
            </a:r>
            <a:r>
              <a:rPr lang="en-US" sz="1969" dirty="0" err="1"/>
              <a:t>React.Component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</a:t>
            </a:r>
            <a:r>
              <a:rPr lang="en-US" sz="1969" dirty="0">
                <a:solidFill>
                  <a:srgbClr val="FFC000"/>
                </a:solidFill>
              </a:rPr>
              <a:t>render( ) </a:t>
            </a:r>
            <a:r>
              <a:rPr lang="en-US" sz="1969" dirty="0"/>
              <a:t>{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	</a:t>
            </a:r>
            <a:r>
              <a:rPr lang="en-US" sz="1969" dirty="0">
                <a:solidFill>
                  <a:srgbClr val="00B0F0"/>
                </a:solidFill>
              </a:rPr>
              <a:t>return</a:t>
            </a:r>
            <a:r>
              <a:rPr lang="en-US" sz="1969" dirty="0"/>
              <a:t> &lt;div&gt;Hello </a:t>
            </a:r>
            <a:r>
              <a:rPr lang="en-US" sz="2250" dirty="0">
                <a:solidFill>
                  <a:srgbClr val="FFFF00"/>
                </a:solidFill>
              </a:rPr>
              <a:t>{ </a:t>
            </a:r>
            <a:r>
              <a:rPr lang="en-US" sz="2250" dirty="0" err="1">
                <a:solidFill>
                  <a:srgbClr val="FFFF00"/>
                </a:solidFill>
              </a:rPr>
              <a:t>this.props.name</a:t>
            </a:r>
            <a:r>
              <a:rPr lang="en-US" sz="2250" dirty="0">
                <a:solidFill>
                  <a:srgbClr val="FFFF00"/>
                </a:solidFill>
              </a:rPr>
              <a:t> } </a:t>
            </a:r>
            <a:r>
              <a:rPr lang="en-US" sz="1969" dirty="0"/>
              <a:t>&lt;/div&gt;; </a:t>
            </a:r>
            <a:r>
              <a:rPr lang="en-US" sz="2531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531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	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969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endParaRPr lang="en-US" sz="1969" dirty="0"/>
          </a:p>
          <a:p>
            <a:pPr>
              <a:spcBef>
                <a:spcPts val="0"/>
              </a:spcBef>
              <a:buNone/>
            </a:pPr>
            <a:endParaRPr lang="en-US" sz="1406" dirty="0"/>
          </a:p>
          <a:p>
            <a:pPr>
              <a:spcBef>
                <a:spcPts val="0"/>
              </a:spcBef>
              <a:buNone/>
            </a:pPr>
            <a:r>
              <a:rPr lang="en-US" sz="1406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1687" i="1" dirty="0"/>
              <a:t>	</a:t>
            </a:r>
            <a:r>
              <a:rPr lang="en-US" sz="1969" i="1" dirty="0">
                <a:solidFill>
                  <a:srgbClr val="00B0F0"/>
                </a:solidFill>
              </a:rPr>
              <a:t>&lt;</a:t>
            </a:r>
            <a:r>
              <a:rPr lang="en-US" sz="2250" b="1" i="1" dirty="0">
                <a:solidFill>
                  <a:srgbClr val="00B0F0"/>
                </a:solidFill>
              </a:rPr>
              <a:t>W</a:t>
            </a:r>
            <a:r>
              <a:rPr lang="en-US" sz="1969" i="1" dirty="0">
                <a:solidFill>
                  <a:srgbClr val="00B0F0"/>
                </a:solidFill>
              </a:rPr>
              <a:t>elcome </a:t>
            </a:r>
            <a:r>
              <a:rPr lang="en-US" sz="1969" i="1" dirty="0">
                <a:solidFill>
                  <a:srgbClr val="FFFF00"/>
                </a:solidFill>
              </a:rPr>
              <a:t>name</a:t>
            </a:r>
            <a:r>
              <a:rPr lang="en-US" sz="1969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1687" i="1" dirty="0">
              <a:solidFill>
                <a:srgbClr val="92D050"/>
              </a:solidFill>
            </a:endParaRPr>
          </a:p>
          <a:p>
            <a:pPr algn="ctr">
              <a:spcBef>
                <a:spcPts val="0"/>
              </a:spcBef>
              <a:buNone/>
            </a:pPr>
            <a:endParaRPr lang="en-US" sz="1406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947609"/>
              </p:ext>
            </p:extLst>
          </p:nvPr>
        </p:nvGraphicFramePr>
        <p:xfrm>
          <a:off x="2599892" y="5856159"/>
          <a:ext cx="2304401" cy="643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29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33403389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 algn="ctr">
              <a:buNone/>
            </a:pPr>
            <a:r>
              <a:rPr lang="en-US" sz="5625" b="1" i="1" dirty="0" err="1"/>
              <a:t>fn</a:t>
            </a:r>
            <a:r>
              <a:rPr lang="en-US" sz="5625" b="1" i="1" dirty="0"/>
              <a:t>(d) = V</a:t>
            </a:r>
          </a:p>
          <a:p>
            <a:pPr marL="127244" indent="0" algn="ctr">
              <a:buNone/>
            </a:pPr>
            <a:endParaRPr lang="en-US" sz="5625" dirty="0"/>
          </a:p>
        </p:txBody>
      </p:sp>
    </p:spTree>
    <p:extLst>
      <p:ext uri="{BB962C8B-B14F-4D97-AF65-F5344CB8AC3E}">
        <p14:creationId xmlns:p14="http://schemas.microsoft.com/office/powerpoint/2010/main" val="640860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193726" y="1821656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642915" lvl="1" indent="-160729">
              <a:spcBef>
                <a:spcPts val="0"/>
              </a:spcBef>
            </a:pPr>
            <a:endParaRPr lang="en-US" dirty="0"/>
          </a:p>
          <a:p>
            <a:pPr marL="321457" indent="-160729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82186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2540235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985952" y="1604863"/>
            <a:ext cx="7804477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export 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 		return &lt;h1&gt;Hello </a:t>
            </a:r>
            <a:r>
              <a:rPr lang="en-US" sz="1406" b="1" dirty="0">
                <a:solidFill>
                  <a:srgbClr val="FFFF00"/>
                </a:solidFill>
              </a:rPr>
              <a:t>{ </a:t>
            </a:r>
            <a:r>
              <a:rPr lang="en-US" sz="1406" b="1" dirty="0" err="1">
                <a:solidFill>
                  <a:srgbClr val="FFFF00"/>
                </a:solidFill>
              </a:rPr>
              <a:t>this.props.name</a:t>
            </a:r>
            <a:r>
              <a:rPr lang="en-US" sz="1406" b="1" dirty="0">
                <a:solidFill>
                  <a:srgbClr val="FFFF00"/>
                </a:solidFill>
              </a:rPr>
              <a:t> }</a:t>
            </a:r>
            <a:r>
              <a:rPr lang="en-US" sz="1406" dirty="0"/>
              <a:t>&lt;/h1&gt;;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406" dirty="0"/>
              <a:t>}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class 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/>
              <a:t>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</a:t>
            </a:r>
            <a:r>
              <a:rPr lang="en-US" sz="1406" dirty="0">
                <a:solidFill>
                  <a:srgbClr val="FFC000"/>
                </a:solidFill>
              </a:rPr>
              <a:t>render( ) </a:t>
            </a:r>
            <a:r>
              <a:rPr lang="en-US" sz="1406" dirty="0"/>
              <a:t>{  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	return 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		 &lt;div&gt;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name="Sarah"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name=”Ellis"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  			&lt;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1406" dirty="0">
                <a:solidFill>
                  <a:srgbClr val="92D050"/>
                </a:solidFill>
              </a:rPr>
              <a:t> </a:t>
            </a:r>
            <a:r>
              <a:rPr lang="en-US" sz="1406" dirty="0"/>
              <a:t>name=”Maria" /&gt;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  		&lt;/div&gt;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		 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	}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}</a:t>
            </a:r>
            <a:br>
              <a:rPr lang="en-US" sz="1406" dirty="0"/>
            </a:br>
            <a:endParaRPr lang="en-US" sz="1406" dirty="0"/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 err="1"/>
              <a:t>ReactDOM.render</a:t>
            </a:r>
            <a:r>
              <a:rPr lang="en-US" sz="1406" dirty="0"/>
              <a:t>(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  	</a:t>
            </a:r>
            <a:r>
              <a:rPr lang="en-US" sz="1406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1406" b="1" dirty="0">
                <a:solidFill>
                  <a:srgbClr val="FFC000"/>
                </a:solidFill>
              </a:rPr>
              <a:t> </a:t>
            </a:r>
            <a:r>
              <a:rPr lang="en-US" sz="1406" dirty="0" err="1"/>
              <a:t>document.getElementById</a:t>
            </a:r>
            <a:r>
              <a:rPr lang="en-US" sz="1406" dirty="0"/>
              <a:t>(</a:t>
            </a:r>
            <a:r>
              <a:rPr lang="en-US" sz="1406" b="1" dirty="0">
                <a:solidFill>
                  <a:srgbClr val="FF0000"/>
                </a:solidFill>
              </a:rPr>
              <a:t>'root</a:t>
            </a:r>
            <a:r>
              <a:rPr lang="en-US" sz="1406" dirty="0"/>
              <a:t>')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406" dirty="0"/>
              <a:t>);</a:t>
            </a:r>
          </a:p>
          <a:p>
            <a:pPr marL="127244" indent="0">
              <a:spcBef>
                <a:spcPts val="844"/>
              </a:spcBef>
              <a:buNone/>
            </a:pPr>
            <a:r>
              <a:rPr lang="en-US" sz="1266" b="1" dirty="0"/>
              <a:t>&lt;div id="</a:t>
            </a:r>
            <a:r>
              <a:rPr lang="en-US" sz="1266" b="1" dirty="0">
                <a:solidFill>
                  <a:srgbClr val="FF0000"/>
                </a:solidFill>
              </a:rPr>
              <a:t>root</a:t>
            </a:r>
            <a:r>
              <a:rPr lang="en-US" sz="1266" b="1" dirty="0"/>
              <a:t>"&gt;&lt;/div&gt;</a:t>
            </a:r>
          </a:p>
          <a:p>
            <a:pPr marL="127244" indent="0">
              <a:spcBef>
                <a:spcPts val="844"/>
              </a:spcBef>
              <a:buNone/>
            </a:pPr>
            <a:endParaRPr lang="en-US" sz="1125" dirty="0"/>
          </a:p>
          <a:p>
            <a:pPr marL="127244" indent="0">
              <a:spcBef>
                <a:spcPts val="844"/>
              </a:spcBef>
              <a:buNone/>
            </a:pPr>
            <a:endParaRPr lang="en-US" sz="1406" dirty="0"/>
          </a:p>
          <a:p>
            <a:pPr marL="0" indent="0">
              <a:lnSpc>
                <a:spcPct val="150000"/>
              </a:lnSpc>
              <a:spcBef>
                <a:spcPts val="844"/>
              </a:spcBef>
              <a:buNone/>
            </a:pPr>
            <a:endParaRPr lang="en-US" sz="1406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619743"/>
              </p:ext>
            </p:extLst>
          </p:nvPr>
        </p:nvGraphicFramePr>
        <p:xfrm>
          <a:off x="8082083" y="5239054"/>
          <a:ext cx="2304401" cy="141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446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sz="1300" dirty="0"/>
                    </a:p>
                  </a:txBody>
                  <a:tcPr marL="64294" marR="64294" marT="32147" marB="32147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1122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2193726" y="1696711"/>
            <a:ext cx="7804477" cy="3598664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2263284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42" y="1453527"/>
            <a:ext cx="8203514" cy="4828861"/>
          </a:xfrm>
        </p:spPr>
      </p:pic>
    </p:spTree>
    <p:extLst>
      <p:ext uri="{BB962C8B-B14F-4D97-AF65-F5344CB8AC3E}">
        <p14:creationId xmlns:p14="http://schemas.microsoft.com/office/powerpoint/2010/main" val="169839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41534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5C0D-6519-A743-871E-D1928839C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C61E06-8791-F84C-AC0E-72A8787AC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069" y="365125"/>
            <a:ext cx="10380731" cy="6180054"/>
          </a:xfrm>
        </p:spPr>
      </p:pic>
    </p:spTree>
    <p:extLst>
      <p:ext uri="{BB962C8B-B14F-4D97-AF65-F5344CB8AC3E}">
        <p14:creationId xmlns:p14="http://schemas.microsoft.com/office/powerpoint/2010/main" val="1710817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928" y="56253"/>
            <a:ext cx="2558143" cy="6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6" y="4645983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08392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App.js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3635" y="1841748"/>
            <a:ext cx="7804546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27244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977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94" y="2969121"/>
            <a:ext cx="4214813" cy="9197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045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27244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27244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2952943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2614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03415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233872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6747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12" u="sng" dirty="0">
                <a:solidFill>
                  <a:srgbClr val="0070C0"/>
                </a:solidFill>
              </a:rPr>
              <a:t>Provides: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data</a:t>
            </a:r>
            <a:r>
              <a:rPr lang="en-US" sz="2812" dirty="0">
                <a:solidFill>
                  <a:srgbClr val="00B0F0"/>
                </a:solidFill>
              </a:rPr>
              <a:t> = state</a:t>
            </a:r>
          </a:p>
          <a:p>
            <a:pPr marL="127244" indent="0" algn="ctr">
              <a:buNone/>
            </a:pPr>
            <a:r>
              <a:rPr lang="en-US" sz="2812" b="1" dirty="0">
                <a:solidFill>
                  <a:srgbClr val="00B0F0"/>
                </a:solidFill>
              </a:rPr>
              <a:t>props</a:t>
            </a:r>
          </a:p>
          <a:p>
            <a:pPr marL="127244" indent="0" algn="ctr">
              <a:buNone/>
            </a:pPr>
            <a:r>
              <a:rPr lang="en-US" sz="2812" dirty="0"/>
              <a:t> </a:t>
            </a:r>
            <a:r>
              <a:rPr lang="en-US" sz="2812" b="1" dirty="0">
                <a:solidFill>
                  <a:srgbClr val="00B0F0"/>
                </a:solidFill>
              </a:rPr>
              <a:t>actions</a:t>
            </a:r>
            <a:r>
              <a:rPr lang="en-US" sz="2812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23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804546" cy="6509741"/>
          </a:xfrm>
        </p:spPr>
        <p:txBody>
          <a:bodyPr>
            <a:normAutofit lnSpcReduction="10000"/>
          </a:bodyPr>
          <a:lstStyle/>
          <a:p>
            <a:pPr>
              <a:spcBef>
                <a:spcPts val="422"/>
              </a:spcBef>
            </a:pPr>
            <a:endParaRPr lang="en-US" sz="1687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/>
              <a:t>class </a:t>
            </a:r>
            <a:r>
              <a:rPr lang="en-US" sz="1687" dirty="0" err="1">
                <a:solidFill>
                  <a:srgbClr val="00B0F0"/>
                </a:solidFill>
              </a:rPr>
              <a:t>TeslaBattery</a:t>
            </a:r>
            <a:r>
              <a:rPr lang="en-US" sz="1687" dirty="0"/>
              <a:t> 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r>
              <a:rPr lang="en-US" sz="1687" dirty="0"/>
              <a:t>	constructor () {</a:t>
            </a:r>
            <a:br>
              <a:rPr lang="en-US" sz="1687" dirty="0"/>
            </a:br>
            <a:r>
              <a:rPr lang="en-US" sz="1687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687" dirty="0">
                <a:solidFill>
                  <a:srgbClr val="FFFF00"/>
                </a:solidFill>
              </a:rPr>
              <a:t>		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 </a:t>
            </a:r>
            <a:r>
              <a:rPr lang="en-US" sz="1687" dirty="0"/>
              <a:t>= {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 err="1">
                <a:solidFill>
                  <a:srgbClr val="FFFF00"/>
                </a:solidFill>
              </a:rPr>
              <a:t>carstats</a:t>
            </a:r>
            <a:r>
              <a:rPr lang="en-US" sz="1687" dirty="0"/>
              <a:t>: [ ],</a:t>
            </a:r>
            <a:br>
              <a:rPr lang="en-US" sz="1687" dirty="0"/>
            </a:br>
            <a:r>
              <a:rPr lang="en-US" sz="1687" dirty="0"/>
              <a:t>			</a:t>
            </a:r>
            <a:r>
              <a:rPr lang="en-US" sz="1687" dirty="0">
                <a:solidFill>
                  <a:srgbClr val="FFFF00"/>
                </a:solidFill>
              </a:rPr>
              <a:t>config</a:t>
            </a:r>
            <a:r>
              <a:rPr lang="en-US" sz="1687" dirty="0"/>
              <a:t>: {</a:t>
            </a:r>
            <a:br>
              <a:rPr lang="en-US" sz="1687" dirty="0"/>
            </a:br>
            <a:r>
              <a:rPr lang="en-US" sz="1687" dirty="0"/>
              <a:t>				speed: 55,</a:t>
            </a:r>
            <a:br>
              <a:rPr lang="en-US" sz="1687" dirty="0"/>
            </a:br>
            <a:r>
              <a:rPr lang="en-US" sz="1687" dirty="0"/>
              <a:t>				temperature: 20,</a:t>
            </a:r>
            <a:br>
              <a:rPr lang="en-US" sz="1687" dirty="0"/>
            </a:br>
            <a:r>
              <a:rPr lang="en-US" sz="1687" dirty="0"/>
              <a:t>				climate: true,</a:t>
            </a:r>
            <a:br>
              <a:rPr lang="en-US" sz="1687" dirty="0"/>
            </a:br>
            <a:r>
              <a:rPr lang="en-US" sz="1687" dirty="0"/>
              <a:t>				wheels: 19</a:t>
            </a:r>
            <a:br>
              <a:rPr lang="en-US" sz="1687" dirty="0"/>
            </a:br>
            <a:r>
              <a:rPr lang="en-US" sz="1687" dirty="0"/>
              <a:t>			}</a:t>
            </a:r>
            <a:br>
              <a:rPr lang="en-US" sz="1687" dirty="0"/>
            </a:br>
            <a:r>
              <a:rPr lang="en-US" sz="1687" dirty="0"/>
              <a:t>		}</a:t>
            </a:r>
            <a:br>
              <a:rPr lang="en-US" sz="1687" dirty="0"/>
            </a:br>
            <a:r>
              <a:rPr lang="en-US" sz="1687" dirty="0"/>
              <a:t>    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    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 err="1">
                <a:solidFill>
                  <a:srgbClr val="FFFF00"/>
                </a:solidFill>
              </a:rPr>
              <a:t>const</a:t>
            </a:r>
            <a:r>
              <a:rPr lang="en-US" sz="1687" dirty="0">
                <a:solidFill>
                  <a:srgbClr val="FFFF00"/>
                </a:solidFill>
              </a:rPr>
              <a:t> { config } = </a:t>
            </a:r>
            <a:r>
              <a:rPr lang="en-US" sz="1687" dirty="0" err="1">
                <a:solidFill>
                  <a:srgbClr val="FFFF00"/>
                </a:solidFill>
              </a:rPr>
              <a:t>this.state</a:t>
            </a:r>
            <a:r>
              <a:rPr lang="en-US" sz="1687" dirty="0">
                <a:solidFill>
                  <a:srgbClr val="FFFF00"/>
                </a:solidFill>
              </a:rPr>
              <a:t>;</a:t>
            </a:r>
            <a:br>
              <a:rPr lang="en-US" sz="1687" dirty="0">
                <a:solidFill>
                  <a:srgbClr val="FFFF00"/>
                </a:solidFill>
              </a:rPr>
            </a:br>
            <a:r>
              <a:rPr lang="en-US" sz="1687" dirty="0"/>
              <a:t>	return (</a:t>
            </a:r>
            <a:br>
              <a:rPr lang="en-US" sz="1687" dirty="0"/>
            </a:br>
            <a:r>
              <a:rPr lang="en-US" sz="1687" dirty="0"/>
              <a:t>		&lt;form </a:t>
            </a:r>
            <a:r>
              <a:rPr lang="en-US" sz="1687" dirty="0" err="1"/>
              <a:t>className</a:t>
            </a:r>
            <a:r>
              <a:rPr lang="en-US" sz="1687" dirty="0"/>
              <a:t>="tesla-battery"&gt;</a:t>
            </a:r>
            <a:br>
              <a:rPr lang="en-US" sz="1687" dirty="0"/>
            </a:br>
            <a:r>
              <a:rPr lang="en-US" sz="1687" dirty="0"/>
              <a:t>			&lt;h1&gt;Range Per Charge&lt;/h1&gt;</a:t>
            </a:r>
            <a:br>
              <a:rPr lang="en-US" sz="1687" dirty="0"/>
            </a:br>
            <a:r>
              <a:rPr lang="en-US" sz="1687" dirty="0"/>
              <a:t>			&lt;</a:t>
            </a:r>
            <a:r>
              <a:rPr lang="en-US" sz="1687" dirty="0" err="1"/>
              <a:t>TeslaCar</a:t>
            </a:r>
            <a:r>
              <a:rPr lang="en-US" sz="1687" dirty="0"/>
              <a:t> </a:t>
            </a:r>
            <a:r>
              <a:rPr lang="en-US" sz="1687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={</a:t>
            </a:r>
            <a:r>
              <a:rPr lang="en-US" sz="1687" dirty="0" err="1"/>
              <a:t>config.wheels</a:t>
            </a:r>
            <a:r>
              <a:rPr lang="en-US" sz="1687" dirty="0"/>
              <a:t>}/&gt;</a:t>
            </a:r>
            <a:br>
              <a:rPr lang="en-US" sz="1687" dirty="0"/>
            </a:br>
            <a:r>
              <a:rPr lang="en-US" sz="1687" dirty="0"/>
              <a:t>		&lt;/form&gt;</a:t>
            </a:r>
            <a:br>
              <a:rPr lang="en-US" sz="1687" dirty="0"/>
            </a:br>
            <a:r>
              <a:rPr lang="en-US" sz="1687" dirty="0"/>
              <a:t>		)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251711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01822" indent="-401822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4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[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":267},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":"60D","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":271},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":323},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":"75D","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":332},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":"90D","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":365},</a:t>
            </a:r>
          </a:p>
          <a:p>
            <a:pPr marL="439771" lvl="1" indent="0">
              <a:spcBef>
                <a:spcPts val="1687"/>
              </a:spcBef>
              <a:buNone/>
            </a:pPr>
            <a:r>
              <a:rPr lang="en-US" sz="1687" b="1" dirty="0"/>
              <a:t>{"</a:t>
            </a:r>
            <a:r>
              <a:rPr lang="en-US" sz="1687" b="1" dirty="0">
                <a:solidFill>
                  <a:srgbClr val="0070C0"/>
                </a:solidFill>
              </a:rPr>
              <a:t>model</a:t>
            </a:r>
            <a:r>
              <a:rPr lang="en-US" sz="1687" b="1" dirty="0"/>
              <a:t>":"P100D","</a:t>
            </a:r>
            <a:r>
              <a:rPr lang="en-US" sz="1687" b="1" dirty="0">
                <a:solidFill>
                  <a:srgbClr val="00B0F0"/>
                </a:solidFill>
              </a:rPr>
              <a:t>miles</a:t>
            </a:r>
            <a:r>
              <a:rPr lang="en-US" sz="1687" b="1" dirty="0"/>
              <a:t>":409}</a:t>
            </a:r>
          </a:p>
          <a:p>
            <a:pPr marL="127244" indent="0">
              <a:spcBef>
                <a:spcPts val="1687"/>
              </a:spcBef>
              <a:buNone/>
            </a:pPr>
            <a:r>
              <a:rPr lang="en-US" sz="1687" dirty="0"/>
              <a:t>]</a:t>
            </a:r>
          </a:p>
          <a:p>
            <a:pPr marL="127244" indent="0">
              <a:buNone/>
            </a:pPr>
            <a:endParaRPr lang="en-US" sz="1687" dirty="0"/>
          </a:p>
        </p:txBody>
      </p:sp>
    </p:spTree>
    <p:extLst>
      <p:ext uri="{BB962C8B-B14F-4D97-AF65-F5344CB8AC3E}">
        <p14:creationId xmlns:p14="http://schemas.microsoft.com/office/powerpoint/2010/main" val="404449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30630" y="2424341"/>
            <a:ext cx="12061370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 algn="ctr">
              <a:lnSpc>
                <a:spcPct val="100000"/>
              </a:lnSpc>
              <a:buNone/>
            </a:pPr>
            <a:r>
              <a:rPr lang="en-US" altLang="nl-NL" sz="3200" b="1" dirty="0">
                <a:solidFill>
                  <a:srgbClr val="92D050"/>
                </a:solidFill>
                <a:latin typeface="+mn-lt"/>
              </a:rPr>
              <a:t>Getting Started</a:t>
            </a: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nl-NL" sz="3200" b="1" dirty="0">
                <a:latin typeface="+mn-lt"/>
              </a:rPr>
              <a:t>	</a:t>
            </a:r>
            <a:r>
              <a:rPr lang="en-US" altLang="nl-NL" sz="3200" b="1" dirty="0">
                <a:solidFill>
                  <a:srgbClr val="FF0000"/>
                </a:solidFill>
                <a:latin typeface="+mn-lt"/>
                <a:hlinkClick r:id="rId3"/>
              </a:rPr>
              <a:t>https://github.com/petereijgermans11/workshop-reactjs-vuejs</a:t>
            </a:r>
            <a:endParaRPr lang="en-US" altLang="nl-NL" sz="3200" b="1" dirty="0">
              <a:solidFill>
                <a:srgbClr val="FF0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US" altLang="nl-NL" sz="3200" b="1" dirty="0">
              <a:solidFill>
                <a:srgbClr val="FFC000"/>
              </a:solidFill>
              <a:latin typeface="+mn-lt"/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FFFF00"/>
                </a:solidFill>
              </a:rPr>
              <a:t>		</a:t>
            </a:r>
            <a:endParaRPr lang="en-US" altLang="nl-NL" sz="32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F3D2E-90FE-DC44-8E10-020BD84E0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1007E-D745-FC44-80F6-4E24CF56D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660" y="6290057"/>
            <a:ext cx="288841" cy="434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F71C68-583C-584C-90E3-7E95A1ED9E73}"/>
              </a:ext>
            </a:extLst>
          </p:cNvPr>
          <p:cNvSpPr txBox="1"/>
          <p:nvPr/>
        </p:nvSpPr>
        <p:spPr>
          <a:xfrm>
            <a:off x="5144501" y="6177312"/>
            <a:ext cx="40603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@</a:t>
            </a:r>
            <a:r>
              <a:rPr lang="en-US" sz="3600" dirty="0" err="1"/>
              <a:t>EijgermansPeter</a:t>
            </a:r>
            <a:endParaRPr lang="en-US" sz="3600" dirty="0"/>
          </a:p>
          <a:p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2819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30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6074" y="178594"/>
            <a:ext cx="6477360" cy="667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443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019" y="-22811"/>
            <a:ext cx="7804546" cy="1518046"/>
          </a:xfrm>
        </p:spPr>
        <p:txBody>
          <a:bodyPr>
            <a:normAutofit fontScale="90000"/>
          </a:bodyPr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458759" y="3336148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TeslaBattery</a:t>
            </a:r>
            <a:endParaRPr lang="en-US" sz="1266" dirty="0">
              <a:solidFill>
                <a:prstClr val="white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3074533" y="4637842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</a:rPr>
              <a:t>TeslaCar</a:t>
            </a:r>
            <a:endParaRPr lang="en-US" sz="1266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519987" y="4645983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TeslaStats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5917751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TeslaCounter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7395885" y="4645983"/>
            <a:ext cx="115627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TeslaClimate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8847693" y="4637842"/>
            <a:ext cx="1156278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FF0000"/>
                </a:solidFill>
                <a:latin typeface="Calibri" panose="020F0502020204030204"/>
              </a:rPr>
              <a:t>TeslaWheels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424841" y="3071232"/>
            <a:ext cx="1627955" cy="24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3226004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138417" y="3995367"/>
            <a:ext cx="1755376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085185" y="3995367"/>
            <a:ext cx="264080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963162" y="3998168"/>
            <a:ext cx="1084611" cy="647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436589" y="2431161"/>
            <a:ext cx="1441067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>
                <a:solidFill>
                  <a:srgbClr val="C00000"/>
                </a:solidFill>
                <a:latin typeface="Calibri" panose="020F0502020204030204"/>
              </a:rPr>
              <a:t>App.</a:t>
            </a: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179292" y="3074098"/>
            <a:ext cx="0" cy="280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7612334" y="4057069"/>
            <a:ext cx="574925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986919" y="4100350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859701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696685" y="4285399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417047" y="4207833"/>
            <a:ext cx="553737" cy="48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>
              <a:defRPr/>
            </a:pPr>
            <a:r>
              <a:rPr lang="en-US" sz="1266" b="1" i="1" dirty="0">
                <a:solidFill>
                  <a:prstClr val="black"/>
                </a:solidFill>
                <a:latin typeface="Calibri" panose="020F0502020204030204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5806664" y="1841130"/>
            <a:ext cx="732393" cy="42266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r>
              <a:rPr lang="en-US" sz="1266" b="1" dirty="0" err="1">
                <a:solidFill>
                  <a:srgbClr val="C00000"/>
                </a:solidFill>
                <a:latin typeface="Calibri" panose="020F0502020204030204"/>
              </a:rPr>
              <a:t>Index.js</a:t>
            </a:r>
            <a:endParaRPr lang="en-US" sz="126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130498" y="2263798"/>
            <a:ext cx="26625" cy="1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043893" y="3481615"/>
            <a:ext cx="215727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i="1" dirty="0">
                <a:sym typeface="Wingdings" pitchFamily="2" charset="2"/>
              </a:rPr>
              <a:t> </a:t>
            </a:r>
            <a:r>
              <a:rPr lang="en-US" sz="1266" b="1" i="1" dirty="0"/>
              <a:t>Container Component</a:t>
            </a:r>
            <a:endParaRPr lang="en-US" sz="126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886615" y="5364347"/>
            <a:ext cx="2590298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0911" indent="-200911">
              <a:buFont typeface="Wingdings" pitchFamily="2" charset="2"/>
              <a:buChar char="à"/>
            </a:pPr>
            <a:r>
              <a:rPr lang="en-US" sz="1266" b="1" dirty="0"/>
              <a:t>Presentational </a:t>
            </a:r>
            <a:r>
              <a:rPr lang="en-US" sz="1266" b="1" i="1" dirty="0"/>
              <a:t>Components</a:t>
            </a:r>
            <a:endParaRPr lang="en-US" sz="126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962961" y="3318325"/>
            <a:ext cx="923761" cy="64293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266" b="1" dirty="0">
                <a:solidFill>
                  <a:srgbClr val="FF0000"/>
                </a:solidFill>
                <a:latin typeface="Calibri" panose="020F0502020204030204"/>
              </a:rPr>
              <a:t>Header</a:t>
            </a:r>
            <a:endParaRPr lang="en-US" sz="1266" dirty="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536413" y="3995367"/>
            <a:ext cx="2381338" cy="6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659471" y="4207834"/>
            <a:ext cx="980373" cy="28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6" b="1" dirty="0" err="1">
                <a:solidFill>
                  <a:srgbClr val="FFFF00"/>
                </a:solidFill>
              </a:rPr>
              <a:t>wheelsize</a:t>
            </a:r>
            <a:endParaRPr lang="en-US" sz="1266" dirty="0"/>
          </a:p>
        </p:txBody>
      </p:sp>
    </p:spTree>
    <p:extLst>
      <p:ext uri="{BB962C8B-B14F-4D97-AF65-F5344CB8AC3E}">
        <p14:creationId xmlns:p14="http://schemas.microsoft.com/office/powerpoint/2010/main" val="941859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0827"/>
            <a:ext cx="7298616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		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 </a:t>
            </a:r>
            <a:r>
              <a:rPr lang="en-US" sz="1125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125" dirty="0"/>
            </a:b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2421621" y="4681389"/>
            <a:ext cx="1685479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1969" dirty="0">
              <a:highlight>
                <a:srgbClr val="FFFF00"/>
              </a:highlight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1B0087-371E-5E47-AF70-8F9EA38A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727" y="178594"/>
            <a:ext cx="8389847" cy="1518046"/>
          </a:xfrm>
        </p:spPr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Component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29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F0"/>
                </a:solidFill>
              </a:rPr>
              <a:t>Receiving props in Tesla Car Component</a:t>
            </a:r>
            <a:endParaRPr lang="en-U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82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821656"/>
            <a:ext cx="8474273" cy="4420195"/>
          </a:xfrm>
        </p:spPr>
        <p:txBody>
          <a:bodyPr>
            <a:normAutofit lnSpcReduction="10000"/>
          </a:bodyPr>
          <a:lstStyle/>
          <a:p>
            <a:pPr marL="127244" indent="0">
              <a:buNone/>
            </a:pPr>
            <a:r>
              <a:rPr lang="en-US" sz="1687" dirty="0" err="1"/>
              <a:t>const</a:t>
            </a:r>
            <a:r>
              <a:rPr lang="en-US" sz="1687" dirty="0"/>
              <a:t> </a:t>
            </a:r>
            <a:r>
              <a:rPr lang="en-US" sz="1687" dirty="0" err="1"/>
              <a:t>TeslaCar</a:t>
            </a:r>
            <a:r>
              <a:rPr lang="en-US" sz="1687" dirty="0"/>
              <a:t> = (</a:t>
            </a:r>
            <a:r>
              <a:rPr lang="en-US" sz="1687" b="1" dirty="0">
                <a:solidFill>
                  <a:srgbClr val="FFFF00"/>
                </a:solidFill>
              </a:rPr>
              <a:t>props</a:t>
            </a:r>
            <a:r>
              <a:rPr lang="en-US" sz="1687" dirty="0"/>
              <a:t>) =&gt; (</a:t>
            </a:r>
            <a:br>
              <a:rPr lang="en-US" sz="1687" dirty="0"/>
            </a:br>
            <a:r>
              <a:rPr lang="en-US" sz="1687" dirty="0"/>
              <a:t>	&lt;div </a:t>
            </a:r>
            <a:r>
              <a:rPr lang="en-US" sz="1687" dirty="0" err="1"/>
              <a:t>className</a:t>
            </a:r>
            <a:r>
              <a:rPr lang="en-US" sz="1687" dirty="0"/>
              <a:t>="tesla-car"&gt;</a:t>
            </a:r>
            <a:br>
              <a:rPr lang="en-US" sz="1687" dirty="0"/>
            </a:br>
            <a:r>
              <a:rPr lang="en-US" sz="1687" dirty="0"/>
              <a:t>	  &lt;div </a:t>
            </a:r>
            <a:r>
              <a:rPr lang="en-US" sz="1687" dirty="0" err="1"/>
              <a:t>className</a:t>
            </a:r>
            <a:r>
              <a:rPr lang="en-US" sz="1687" dirty="0"/>
              <a:t>="tesla-wheels"&gt;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tesla-wheel--front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  &lt;div </a:t>
            </a:r>
            <a:r>
              <a:rPr lang="en-US" sz="1687" dirty="0" err="1"/>
              <a:t>className</a:t>
            </a:r>
            <a:r>
              <a:rPr lang="en-US" sz="1687" dirty="0"/>
              <a:t>={`tesla-wheel tesla-wheel--rear tesla-	wheel--${</a:t>
            </a:r>
            <a:r>
              <a:rPr lang="en-US" sz="1687" b="1" dirty="0" err="1">
                <a:solidFill>
                  <a:srgbClr val="FFFF00"/>
                </a:solidFill>
              </a:rPr>
              <a:t>props.wheelsize</a:t>
            </a:r>
            <a:r>
              <a:rPr lang="en-US" sz="1687" dirty="0"/>
              <a:t>}`}&gt;&lt;/div&gt;</a:t>
            </a:r>
            <a:br>
              <a:rPr lang="en-US" sz="1687" dirty="0"/>
            </a:br>
            <a:r>
              <a:rPr lang="en-US" sz="1687" dirty="0"/>
              <a:t>	  &lt;/div&gt;</a:t>
            </a:r>
            <a:br>
              <a:rPr lang="en-US" sz="1687" dirty="0"/>
            </a:br>
            <a:r>
              <a:rPr lang="en-US" sz="1687" dirty="0"/>
              <a:t>	&lt;/div&gt;</a:t>
            </a:r>
            <a:br>
              <a:rPr lang="en-US" sz="1687" dirty="0"/>
            </a:br>
            <a:r>
              <a:rPr lang="en-US" sz="1687" dirty="0"/>
              <a:t>);</a:t>
            </a:r>
          </a:p>
          <a:p>
            <a:pPr marL="127244" indent="0">
              <a:buNone/>
            </a:pPr>
            <a:r>
              <a:rPr lang="en-US" sz="1687" dirty="0" err="1"/>
              <a:t>TeslaCar.propTypes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b="1" dirty="0" err="1">
                <a:solidFill>
                  <a:srgbClr val="FFFF00"/>
                </a:solidFill>
              </a:rPr>
              <a:t>wheelsize</a:t>
            </a:r>
            <a:r>
              <a:rPr lang="en-US" sz="1687" dirty="0"/>
              <a:t>: </a:t>
            </a:r>
            <a:r>
              <a:rPr lang="en-US" sz="1687" dirty="0" err="1"/>
              <a:t>React.PropTypes.number</a:t>
            </a:r>
            <a:br>
              <a:rPr lang="en-US" sz="1687" dirty="0"/>
            </a:br>
            <a:r>
              <a:rPr lang="en-US" sz="1687" dirty="0"/>
              <a:t>}</a:t>
            </a:r>
          </a:p>
          <a:p>
            <a:pPr marL="127244" indent="0">
              <a:buNone/>
            </a:pPr>
            <a:r>
              <a:rPr lang="en-US" sz="1687" dirty="0"/>
              <a:t>export default </a:t>
            </a:r>
            <a:r>
              <a:rPr lang="en-US" sz="1687" dirty="0" err="1"/>
              <a:t>TeslaCar</a:t>
            </a:r>
            <a:r>
              <a:rPr lang="en-US" sz="1687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72127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2097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193726" y="178594"/>
            <a:ext cx="7804477" cy="1518117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8074223" cy="4420195"/>
          </a:xfrm>
          <a:prstGeom prst="rect">
            <a:avLst/>
          </a:prstGeom>
        </p:spPr>
        <p:txBody>
          <a:bodyPr vert="horz" lIns="64283" tIns="64283" rIns="64283" bIns="64283" rtlCol="0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dirty="0"/>
          </a:p>
          <a:p>
            <a:pPr algn="ctr">
              <a:spcBef>
                <a:spcPts val="0"/>
              </a:spcBef>
              <a:buNone/>
            </a:pPr>
            <a:endParaRPr lang="en-US" sz="3094" b="1" i="1" dirty="0"/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Use: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3094" b="1" i="1" dirty="0"/>
              <a:t>  </a:t>
            </a:r>
            <a:r>
              <a:rPr lang="en-US" sz="3094" b="1" i="1" dirty="0" err="1">
                <a:solidFill>
                  <a:srgbClr val="00B0F0"/>
                </a:solidFill>
              </a:rPr>
              <a:t>this.setState</a:t>
            </a:r>
            <a:r>
              <a:rPr lang="en-US" sz="3094" b="1" i="1" dirty="0">
                <a:solidFill>
                  <a:srgbClr val="00B0F0"/>
                </a:solidFill>
              </a:rPr>
              <a:t>( { </a:t>
            </a:r>
            <a:r>
              <a:rPr lang="mr-IN" sz="3094" b="1" i="1" dirty="0">
                <a:solidFill>
                  <a:srgbClr val="00B0F0"/>
                </a:solidFill>
              </a:rPr>
              <a:t>…</a:t>
            </a:r>
            <a:r>
              <a:rPr lang="nl-NL" sz="3094" b="1" i="1" dirty="0">
                <a:solidFill>
                  <a:srgbClr val="00B0F0"/>
                </a:solidFill>
              </a:rPr>
              <a:t> </a:t>
            </a:r>
            <a:r>
              <a:rPr lang="en-US" sz="3094" b="1" i="1" dirty="0">
                <a:solidFill>
                  <a:srgbClr val="00B0F0"/>
                </a:solidFill>
              </a:rPr>
              <a:t>} )</a:t>
            </a:r>
          </a:p>
          <a:p>
            <a:pPr algn="ctr">
              <a:spcBef>
                <a:spcPts val="0"/>
              </a:spcBef>
              <a:buNone/>
            </a:pPr>
            <a:endParaRPr lang="en-US" sz="3094" b="1" i="1" dirty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6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37773"/>
            <a:ext cx="7804546" cy="6720227"/>
          </a:xfrm>
        </p:spPr>
        <p:txBody>
          <a:bodyPr/>
          <a:lstStyle/>
          <a:p>
            <a:pPr marL="127244" indent="0">
              <a:buNone/>
            </a:pPr>
            <a:r>
              <a:rPr lang="en-US" sz="1687" dirty="0"/>
              <a:t>class </a:t>
            </a:r>
            <a:r>
              <a:rPr lang="en-US" sz="2250" b="1" i="1" dirty="0" err="1">
                <a:solidFill>
                  <a:srgbClr val="00B0F0"/>
                </a:solidFill>
              </a:rPr>
              <a:t>W</a:t>
            </a:r>
            <a:r>
              <a:rPr lang="en-US" sz="1687" i="1" dirty="0" err="1">
                <a:solidFill>
                  <a:srgbClr val="00B0F0"/>
                </a:solidFill>
              </a:rPr>
              <a:t>elcome</a:t>
            </a:r>
            <a:r>
              <a:rPr lang="en-US" sz="1687" b="1" i="1" dirty="0" err="1">
                <a:solidFill>
                  <a:srgbClr val="00B0F0"/>
                </a:solidFill>
              </a:rPr>
              <a:t>Statefull</a:t>
            </a:r>
            <a:r>
              <a:rPr lang="en-US" sz="1687" b="1" dirty="0"/>
              <a:t> </a:t>
            </a:r>
            <a:r>
              <a:rPr lang="en-US" sz="1687" dirty="0"/>
              <a:t>extends </a:t>
            </a:r>
            <a:r>
              <a:rPr lang="en-US" sz="1687" dirty="0" err="1"/>
              <a:t>React.Component</a:t>
            </a:r>
            <a:r>
              <a:rPr lang="en-US" sz="1687" dirty="0"/>
              <a:t> {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constructor(){</a:t>
            </a:r>
            <a:br>
              <a:rPr lang="en-US" sz="1687" dirty="0"/>
            </a:br>
            <a:r>
              <a:rPr lang="en-US" sz="1687" dirty="0"/>
              <a:t>		super();</a:t>
            </a:r>
            <a:br>
              <a:rPr lang="en-US" sz="1687" dirty="0"/>
            </a:br>
            <a:r>
              <a:rPr lang="en-US" sz="1687" dirty="0"/>
              <a:t>		</a:t>
            </a:r>
            <a:r>
              <a:rPr lang="en-US" sz="1687" dirty="0" err="1">
                <a:solidFill>
                  <a:srgbClr val="00B0F0"/>
                </a:solidFill>
              </a:rPr>
              <a:t>this.state</a:t>
            </a:r>
            <a:r>
              <a:rPr lang="en-US" sz="1687" dirty="0"/>
              <a:t> = {</a:t>
            </a:r>
            <a:br>
              <a:rPr lang="en-US" sz="1687" dirty="0"/>
            </a:br>
            <a:r>
              <a:rPr lang="en-US" sz="1687" dirty="0"/>
              <a:t>			message: "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1687" dirty="0"/>
              <a:t>!"</a:t>
            </a:r>
            <a:br>
              <a:rPr lang="en-US" sz="1687" dirty="0"/>
            </a:br>
            <a:r>
              <a:rPr lang="en-US" sz="1687" dirty="0"/>
              <a:t>		};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br>
              <a:rPr lang="en-US" sz="1687" dirty="0"/>
            </a:br>
            <a:r>
              <a:rPr lang="en-US" sz="1687" dirty="0"/>
              <a:t>	</a:t>
            </a:r>
            <a:r>
              <a:rPr lang="en-US" sz="1687" dirty="0">
                <a:solidFill>
                  <a:srgbClr val="00B0F0"/>
                </a:solidFill>
              </a:rPr>
              <a:t>render( ) </a:t>
            </a:r>
            <a:r>
              <a:rPr lang="en-US" sz="1687" dirty="0"/>
              <a:t>{</a:t>
            </a:r>
            <a:br>
              <a:rPr lang="en-US" sz="1687" dirty="0"/>
            </a:br>
            <a:r>
              <a:rPr lang="en-US" sz="1687" dirty="0"/>
              <a:t>		return &lt;h1&gt;</a:t>
            </a:r>
            <a:r>
              <a:rPr lang="en-US" sz="1687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1687" dirty="0"/>
              <a:t> {</a:t>
            </a:r>
            <a:r>
              <a:rPr lang="en-US" sz="1687" dirty="0" err="1">
                <a:solidFill>
                  <a:srgbClr val="00B0F0"/>
                </a:solidFill>
              </a:rPr>
              <a:t>this.state.message</a:t>
            </a:r>
            <a:r>
              <a:rPr lang="en-US" sz="1687" dirty="0"/>
              <a:t>}!&lt;/h1&gt;;</a:t>
            </a:r>
            <a:br>
              <a:rPr lang="en-US" sz="1687" dirty="0"/>
            </a:br>
            <a:r>
              <a:rPr lang="en-US" sz="1687" dirty="0"/>
              <a:t>	}</a:t>
            </a:r>
            <a:br>
              <a:rPr lang="en-US" sz="1687" dirty="0"/>
            </a:br>
            <a:r>
              <a:rPr lang="en-US" sz="1687" dirty="0"/>
              <a:t>}</a:t>
            </a:r>
            <a:br>
              <a:rPr lang="en-US" sz="1687" dirty="0"/>
            </a:br>
            <a:endParaRPr lang="en-US" sz="168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8758748" y="4247979"/>
            <a:ext cx="168771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22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742" y="5762200"/>
            <a:ext cx="2473523" cy="5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8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2368-7323-1343-8B9B-9644C7D7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996A4-E432-634E-9F50-72B0E4F34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Component based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Focused on the view layer (</a:t>
            </a:r>
            <a:r>
              <a:rPr lang="en-US" b="1" i="1" dirty="0"/>
              <a:t>all browsers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Integration with Angular or React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b="0" dirty="0">
                <a:effectLst/>
              </a:rPr>
            </a:br>
            <a:r>
              <a:rPr lang="en-US" b="1" dirty="0"/>
              <a:t>Small and compact (60 </a:t>
            </a:r>
            <a:r>
              <a:rPr lang="en-US" b="1" dirty="0" err="1"/>
              <a:t>Kb</a:t>
            </a:r>
            <a:r>
              <a:rPr lang="en-US" b="1" dirty="0"/>
              <a:t>)</a:t>
            </a:r>
            <a:endParaRPr lang="en-US" b="0" dirty="0">
              <a:effectLst/>
            </a:endParaRPr>
          </a:p>
          <a:p>
            <a:pPr marL="0" indent="0" algn="ctr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3A1F1D-BC2C-DB4A-9304-5B5D86046666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69904-C015-9E4F-9325-0F64657AC884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E9F43-B786-6E4B-8E58-7F67BC8B3797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07209-A455-B845-B385-B2920DE0F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66" y="508363"/>
            <a:ext cx="1317262" cy="131726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B60DC82-1BD5-E144-9355-45E699CB5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778" y="1967200"/>
            <a:ext cx="2282324" cy="883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BD96F-110C-A849-AA3E-9471B8C9C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116" y="3673338"/>
            <a:ext cx="1127291" cy="845469"/>
          </a:xfrm>
          <a:prstGeom prst="rect">
            <a:avLst/>
          </a:prstGeom>
        </p:spPr>
      </p:pic>
      <p:pic>
        <p:nvPicPr>
          <p:cNvPr id="11" name="Afbeelding 3">
            <a:extLst>
              <a:ext uri="{FF2B5EF4-FFF2-40B4-BE49-F238E27FC236}">
                <a16:creationId xmlns:a16="http://schemas.microsoft.com/office/drawing/2014/main" id="{B31C77D3-5A58-D049-A8B9-EBC125A84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68" y="3613667"/>
            <a:ext cx="905140" cy="9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00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7" y="149254"/>
            <a:ext cx="8877044" cy="6509741"/>
          </a:xfrm>
        </p:spPr>
        <p:txBody>
          <a:bodyPr/>
          <a:lstStyle/>
          <a:p>
            <a:pPr marL="127244" indent="0">
              <a:buNone/>
            </a:pPr>
            <a:r>
              <a:rPr lang="en-US" sz="1406" dirty="0"/>
              <a:t>class </a:t>
            </a:r>
            <a:r>
              <a:rPr lang="en-US" sz="1406" b="1" i="1" dirty="0" err="1">
                <a:solidFill>
                  <a:srgbClr val="00B0F0"/>
                </a:solidFill>
              </a:rPr>
              <a:t>W</a:t>
            </a:r>
            <a:r>
              <a:rPr lang="en-US" sz="1406" i="1" dirty="0" err="1">
                <a:solidFill>
                  <a:srgbClr val="00B0F0"/>
                </a:solidFill>
              </a:rPr>
              <a:t>elcome</a:t>
            </a:r>
            <a:r>
              <a:rPr lang="en-US" sz="1406" b="1" i="1" dirty="0" err="1">
                <a:solidFill>
                  <a:srgbClr val="00B0F0"/>
                </a:solidFill>
              </a:rPr>
              <a:t>Statefull</a:t>
            </a:r>
            <a:r>
              <a:rPr lang="en-US" sz="1406" dirty="0"/>
              <a:t> extends </a:t>
            </a:r>
            <a:r>
              <a:rPr lang="en-US" sz="1406" dirty="0" err="1"/>
              <a:t>React.Component</a:t>
            </a:r>
            <a:r>
              <a:rPr lang="en-US" sz="1406" dirty="0"/>
              <a:t> {</a:t>
            </a:r>
            <a:br>
              <a:rPr lang="en-US" sz="1406" dirty="0"/>
            </a:br>
            <a:br>
              <a:rPr lang="en-US" sz="1406" dirty="0"/>
            </a:br>
            <a:r>
              <a:rPr lang="en-US" sz="1406" dirty="0"/>
              <a:t>	constructor(){</a:t>
            </a:r>
            <a:br>
              <a:rPr lang="en-US" sz="1406" dirty="0"/>
            </a:br>
            <a:r>
              <a:rPr lang="en-US" sz="1406" dirty="0"/>
              <a:t>		super();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dirty="0" err="1">
                <a:solidFill>
                  <a:srgbClr val="00B0F0"/>
                </a:solidFill>
              </a:rPr>
              <a:t>this.state</a:t>
            </a:r>
            <a:r>
              <a:rPr lang="en-US" sz="1406" dirty="0">
                <a:solidFill>
                  <a:srgbClr val="00B0F0"/>
                </a:solidFill>
              </a:rPr>
              <a:t> </a:t>
            </a:r>
            <a:r>
              <a:rPr lang="en-US" sz="1406" dirty="0"/>
              <a:t>= {</a:t>
            </a:r>
            <a:br>
              <a:rPr lang="en-US" sz="1406" dirty="0"/>
            </a:br>
            <a:r>
              <a:rPr lang="en-US" sz="1406" dirty="0"/>
              <a:t>			message: "</a:t>
            </a:r>
            <a:r>
              <a:rPr lang="en-US" sz="1406" dirty="0">
                <a:solidFill>
                  <a:schemeClr val="bg1"/>
                </a:solidFill>
              </a:rPr>
              <a:t>my friend !</a:t>
            </a:r>
            <a:r>
              <a:rPr lang="en-US" sz="1406" dirty="0"/>
              <a:t>"</a:t>
            </a:r>
            <a:br>
              <a:rPr lang="en-US" sz="1406" dirty="0"/>
            </a:br>
            <a:r>
              <a:rPr lang="en-US" sz="1406" dirty="0"/>
              <a:t>		};</a:t>
            </a:r>
            <a:br>
              <a:rPr lang="en-US" sz="1406" dirty="0"/>
            </a:br>
            <a:r>
              <a:rPr lang="en-US" sz="1406" dirty="0"/>
              <a:t>	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1406" b="1" dirty="0"/>
            </a:br>
            <a:r>
              <a:rPr lang="en-US" sz="1406" b="1" dirty="0"/>
              <a:t>	</a:t>
            </a:r>
            <a:r>
              <a:rPr lang="en-US" sz="1406" dirty="0"/>
              <a:t>}</a:t>
            </a:r>
            <a:r>
              <a:rPr lang="en-US" sz="1406" b="1" dirty="0"/>
              <a:t>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1406" b="1" dirty="0"/>
              <a:t>{</a:t>
            </a:r>
            <a:br>
              <a:rPr lang="en-US" sz="1406" b="1" dirty="0"/>
            </a:br>
            <a:r>
              <a:rPr lang="en-US" sz="1406" b="1" dirty="0"/>
              <a:t>		</a:t>
            </a:r>
            <a:r>
              <a:rPr lang="en-US" sz="1406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406" b="1" dirty="0"/>
              <a:t>({</a:t>
            </a:r>
            <a:br>
              <a:rPr lang="en-US" sz="1406" b="1" dirty="0"/>
            </a:br>
            <a:r>
              <a:rPr lang="en-US" sz="1406" b="1" dirty="0"/>
              <a:t>			message: "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1406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1406" b="1" dirty="0">
                <a:solidFill>
                  <a:schemeClr val="tx1"/>
                </a:solidFill>
              </a:rPr>
              <a:t>"</a:t>
            </a:r>
            <a:br>
              <a:rPr lang="en-US" sz="1406" b="1" dirty="0"/>
            </a:br>
            <a:r>
              <a:rPr lang="en-US" sz="1406" b="1" dirty="0"/>
              <a:t>		});</a:t>
            </a:r>
            <a:br>
              <a:rPr lang="en-US" sz="1406" b="1" dirty="0"/>
            </a:br>
            <a:r>
              <a:rPr lang="en-US" sz="1406" b="1" dirty="0"/>
              <a:t>	} </a:t>
            </a:r>
          </a:p>
          <a:p>
            <a:pPr marL="127244" indent="0">
              <a:buNone/>
            </a:pPr>
            <a:r>
              <a:rPr lang="en-US" sz="1406" b="1" dirty="0"/>
              <a:t>	</a:t>
            </a:r>
            <a:r>
              <a:rPr lang="en-US" sz="1406" dirty="0">
                <a:solidFill>
                  <a:srgbClr val="00B0F0"/>
                </a:solidFill>
              </a:rPr>
              <a:t>render( )</a:t>
            </a:r>
            <a:r>
              <a:rPr lang="en-US" sz="1406" dirty="0"/>
              <a:t> {</a:t>
            </a:r>
            <a:br>
              <a:rPr lang="en-US" sz="1406" dirty="0"/>
            </a:br>
            <a:r>
              <a:rPr lang="en-US" sz="1406" dirty="0"/>
              <a:t>		 return (</a:t>
            </a:r>
            <a:br>
              <a:rPr lang="en-US" sz="1406" dirty="0"/>
            </a:br>
            <a:r>
              <a:rPr lang="en-US" sz="1406" dirty="0"/>
              <a:t>		&lt;div&gt;</a:t>
            </a:r>
            <a:br>
              <a:rPr lang="en-US" sz="1406" dirty="0"/>
            </a:br>
            <a:r>
              <a:rPr lang="en-US" sz="1406" dirty="0"/>
              <a:t>			&lt;h1&gt;Hello {</a:t>
            </a:r>
            <a:r>
              <a:rPr lang="en-US" sz="1406" dirty="0" err="1">
                <a:solidFill>
                  <a:srgbClr val="00B0F0"/>
                </a:solidFill>
                <a:highlight>
                  <a:srgbClr val="FFFF00"/>
                </a:highlight>
              </a:rPr>
              <a:t>this.state.message</a:t>
            </a:r>
            <a:r>
              <a:rPr lang="en-US" sz="1406" dirty="0"/>
              <a:t>}!&lt;/h1&gt;</a:t>
            </a:r>
            <a:br>
              <a:rPr lang="en-US" sz="1406" dirty="0"/>
            </a:br>
            <a:r>
              <a:rPr lang="en-US" sz="1406" dirty="0"/>
              <a:t>			&lt;button 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1406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1406" b="1" dirty="0"/>
              <a:t>{</a:t>
            </a:r>
            <a:r>
              <a:rPr lang="en-US" sz="1406" b="1" dirty="0" err="1"/>
              <a:t>this.</a:t>
            </a:r>
            <a:r>
              <a:rPr lang="en-US" sz="1406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1406" b="1" dirty="0"/>
              <a:t>}</a:t>
            </a:r>
            <a:r>
              <a:rPr lang="en-US" sz="1406" dirty="0"/>
              <a:t>&gt;</a:t>
            </a:r>
            <a:r>
              <a:rPr lang="en-US" sz="1406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1406" dirty="0">
                <a:highlight>
                  <a:srgbClr val="FFFF00"/>
                </a:highlight>
              </a:rPr>
              <a:t>/</a:t>
            </a:r>
            <a:r>
              <a:rPr lang="en-US" sz="1406" dirty="0"/>
              <a:t>button&gt;</a:t>
            </a:r>
            <a:br>
              <a:rPr lang="en-US" sz="1406" dirty="0"/>
            </a:br>
            <a:r>
              <a:rPr lang="en-US" sz="1406" dirty="0"/>
              <a:t>		&lt;/div&gt; </a:t>
            </a:r>
            <a:br>
              <a:rPr lang="en-US" sz="1406" dirty="0"/>
            </a:br>
            <a:r>
              <a:rPr lang="en-US" sz="1406" dirty="0"/>
              <a:t>		)</a:t>
            </a:r>
            <a:br>
              <a:rPr lang="en-US" sz="1406" dirty="0"/>
            </a:br>
            <a:r>
              <a:rPr lang="en-US" sz="1406" dirty="0"/>
              <a:t>	}</a:t>
            </a:r>
            <a:br>
              <a:rPr lang="en-US" sz="1406" dirty="0"/>
            </a:br>
            <a:r>
              <a:rPr lang="en-US" sz="1406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35" y="5837313"/>
            <a:ext cx="4915155" cy="82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10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33" y="2937867"/>
            <a:ext cx="5875734" cy="9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212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809625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219" b="1" dirty="0">
                <a:solidFill>
                  <a:schemeClr val="bg1"/>
                </a:solidFill>
              </a:rPr>
              <a:t>Recalculate STATS when </a:t>
            </a:r>
            <a:r>
              <a:rPr lang="en-US" sz="4219" b="1" dirty="0" err="1">
                <a:solidFill>
                  <a:schemeClr val="bg1"/>
                </a:solidFill>
              </a:rPr>
              <a:t>Wheelsize</a:t>
            </a:r>
            <a:r>
              <a:rPr lang="en-US" sz="4219" b="1" dirty="0">
                <a:solidFill>
                  <a:schemeClr val="bg1"/>
                </a:solidFill>
              </a:rPr>
              <a:t> changes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136" y="2208262"/>
            <a:ext cx="6735728" cy="3567831"/>
          </a:xfrm>
        </p:spPr>
      </p:pic>
    </p:spTree>
    <p:extLst>
      <p:ext uri="{BB962C8B-B14F-4D97-AF65-F5344CB8AC3E}">
        <p14:creationId xmlns:p14="http://schemas.microsoft.com/office/powerpoint/2010/main" val="755142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93726" y="180827"/>
            <a:ext cx="8082387" cy="6509741"/>
          </a:xfrm>
        </p:spPr>
        <p:txBody>
          <a:bodyPr/>
          <a:lstStyle/>
          <a:p>
            <a:pPr>
              <a:spcBef>
                <a:spcPts val="422"/>
              </a:spcBef>
            </a:pPr>
            <a:endParaRPr lang="en-US" sz="1125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class </a:t>
            </a:r>
            <a:r>
              <a:rPr lang="en-US" sz="1125" dirty="0" err="1">
                <a:solidFill>
                  <a:srgbClr val="00B0F0"/>
                </a:solidFill>
              </a:rPr>
              <a:t>TeslaBattery</a:t>
            </a:r>
            <a:r>
              <a:rPr lang="en-US" sz="1125" dirty="0"/>
              <a:t> extends </a:t>
            </a:r>
            <a:r>
              <a:rPr lang="en-US" sz="1125" dirty="0" err="1"/>
              <a:t>React.Component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	constructor () {</a:t>
            </a:r>
            <a:br>
              <a:rPr lang="en-US" sz="1125" dirty="0"/>
            </a:br>
            <a:r>
              <a:rPr lang="en-US" sz="1125" dirty="0"/>
              <a:t>		super( ); 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FFFF00"/>
                </a:solidFill>
              </a:rPr>
              <a:t>		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 </a:t>
            </a:r>
            <a:r>
              <a:rPr lang="en-US" sz="1125" dirty="0"/>
              <a:t>= {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 err="1">
                <a:solidFill>
                  <a:srgbClr val="FFFF00"/>
                </a:solidFill>
              </a:rPr>
              <a:t>carstats</a:t>
            </a:r>
            <a:r>
              <a:rPr lang="en-US" sz="1125" dirty="0"/>
              <a:t>: [],</a:t>
            </a:r>
            <a:br>
              <a:rPr lang="en-US" sz="1125" dirty="0"/>
            </a:br>
            <a:r>
              <a:rPr lang="en-US" sz="1125" dirty="0"/>
              <a:t>			</a:t>
            </a:r>
            <a:r>
              <a:rPr lang="en-US" sz="1125" dirty="0">
                <a:solidFill>
                  <a:srgbClr val="FFFF00"/>
                </a:solidFill>
              </a:rPr>
              <a:t>config</a:t>
            </a:r>
            <a:r>
              <a:rPr lang="en-US" sz="1125" dirty="0"/>
              <a:t>: {</a:t>
            </a:r>
            <a:br>
              <a:rPr lang="en-US" sz="1125" dirty="0"/>
            </a:br>
            <a:r>
              <a:rPr lang="en-US" sz="1125" dirty="0"/>
              <a:t>				speed: 55,</a:t>
            </a:r>
            <a:br>
              <a:rPr lang="en-US" sz="1125" dirty="0"/>
            </a:br>
            <a:r>
              <a:rPr lang="en-US" sz="1125" dirty="0"/>
              <a:t>				temperature: 20,</a:t>
            </a:r>
            <a:br>
              <a:rPr lang="en-US" sz="1125" dirty="0"/>
            </a:br>
            <a:r>
              <a:rPr lang="en-US" sz="1125" dirty="0"/>
              <a:t>				climate: true,</a:t>
            </a:r>
            <a:br>
              <a:rPr lang="en-US" sz="1125" dirty="0"/>
            </a:br>
            <a:r>
              <a:rPr lang="en-US" sz="1125" dirty="0"/>
              <a:t>				wheels: 19</a:t>
            </a:r>
            <a:br>
              <a:rPr lang="en-US" sz="1125" dirty="0"/>
            </a:br>
            <a:r>
              <a:rPr lang="en-US" sz="1125" dirty="0"/>
              <a:t>			}</a:t>
            </a:r>
            <a:br>
              <a:rPr lang="en-US" sz="1125" dirty="0"/>
            </a:br>
            <a:r>
              <a:rPr lang="en-US" sz="1125" dirty="0"/>
              <a:t>		}</a:t>
            </a:r>
            <a:br>
              <a:rPr lang="en-US" sz="1125" dirty="0"/>
            </a:br>
            <a:r>
              <a:rPr lang="en-US" sz="1125" dirty="0"/>
              <a:t>    	}</a:t>
            </a:r>
          </a:p>
          <a:p>
            <a:pPr marL="127244" indent="0">
              <a:spcBef>
                <a:spcPts val="422"/>
              </a:spcBef>
              <a:buNone/>
            </a:pPr>
            <a:endParaRPr lang="en-US" sz="1125" b="1" dirty="0"/>
          </a:p>
          <a:p>
            <a:pPr marL="127244" indent="0">
              <a:spcBef>
                <a:spcPts val="422"/>
              </a:spcBef>
              <a:buNone/>
            </a:pPr>
            <a:r>
              <a:rPr lang="en-US" sz="1125" b="1" dirty="0"/>
              <a:t>	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b="1" dirty="0"/>
              <a:t>(size)</a:t>
            </a:r>
            <a:r>
              <a:rPr lang="en-US" sz="1125" dirty="0"/>
              <a:t> {</a:t>
            </a:r>
            <a:br>
              <a:rPr lang="en-US" sz="1125" dirty="0"/>
            </a:br>
            <a:r>
              <a:rPr lang="en-US" sz="1125" dirty="0"/>
              <a:t>     		</a:t>
            </a:r>
            <a:r>
              <a:rPr lang="en-US" sz="1125" dirty="0" err="1"/>
              <a:t>this.state.</a:t>
            </a:r>
            <a:r>
              <a:rPr lang="en-US" sz="1125" b="1" dirty="0" err="1"/>
              <a:t>config.wheels</a:t>
            </a:r>
            <a:r>
              <a:rPr lang="en-US" sz="1125" dirty="0"/>
              <a:t> </a:t>
            </a:r>
            <a:r>
              <a:rPr lang="en-US" sz="1125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</a:t>
            </a:r>
            <a:r>
              <a:rPr lang="en-US" sz="1125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125" b="1" dirty="0">
                <a:solidFill>
                  <a:srgbClr val="FFC000"/>
                </a:solidFill>
              </a:rPr>
              <a:t>( { config }, () =&gt; { </a:t>
            </a:r>
            <a:r>
              <a:rPr lang="en-US" sz="1125" b="1" dirty="0" err="1">
                <a:solidFill>
                  <a:srgbClr val="FFC000"/>
                </a:solidFill>
              </a:rPr>
              <a:t>this.statsUpdate</a:t>
            </a:r>
            <a:r>
              <a:rPr lang="en-US" sz="1125" b="1" dirty="0">
                <a:solidFill>
                  <a:srgbClr val="FFC000"/>
                </a:solidFill>
              </a:rPr>
              <a:t>() } )</a:t>
            </a:r>
            <a:br>
              <a:rPr lang="en-US" sz="1125" dirty="0">
                <a:solidFill>
                  <a:srgbClr val="FFC000"/>
                </a:solidFill>
              </a:rPr>
            </a:br>
            <a:r>
              <a:rPr lang="en-US" sz="1125" dirty="0">
                <a:solidFill>
                  <a:srgbClr val="FFC000"/>
                </a:solidFill>
              </a:rPr>
              <a:t>	}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>
                <a:solidFill>
                  <a:srgbClr val="00B0F0"/>
                </a:solidFill>
              </a:rPr>
              <a:t>	render( ) </a:t>
            </a:r>
            <a:r>
              <a:rPr lang="en-US" sz="1125" dirty="0"/>
              <a:t>{</a:t>
            </a:r>
            <a:br>
              <a:rPr lang="en-US" sz="1125" dirty="0"/>
            </a:br>
            <a:r>
              <a:rPr lang="en-US" sz="1125" dirty="0"/>
              <a:t>		</a:t>
            </a:r>
            <a:r>
              <a:rPr lang="en-US" sz="1125" dirty="0">
                <a:solidFill>
                  <a:srgbClr val="FFFF00"/>
                </a:solidFill>
              </a:rPr>
              <a:t>const { config } = </a:t>
            </a:r>
            <a:r>
              <a:rPr lang="en-US" sz="1125" dirty="0" err="1">
                <a:solidFill>
                  <a:srgbClr val="FFFF00"/>
                </a:solidFill>
              </a:rPr>
              <a:t>this.state</a:t>
            </a:r>
            <a:r>
              <a:rPr lang="en-US" sz="1125" dirty="0">
                <a:solidFill>
                  <a:srgbClr val="FFFF00"/>
                </a:solidFill>
              </a:rPr>
              <a:t>; </a:t>
            </a:r>
            <a:br>
              <a:rPr lang="en-US" sz="1125" dirty="0">
                <a:solidFill>
                  <a:srgbClr val="FFFF00"/>
                </a:solidFill>
              </a:rPr>
            </a:br>
            <a:r>
              <a:rPr lang="en-US" sz="1125" dirty="0"/>
              <a:t>		return (</a:t>
            </a:r>
            <a:br>
              <a:rPr lang="en-US" sz="1125" dirty="0"/>
            </a:br>
            <a:r>
              <a:rPr lang="en-US" sz="1125" dirty="0"/>
              <a:t>			&lt;form </a:t>
            </a:r>
            <a:r>
              <a:rPr lang="en-US" sz="1125" dirty="0" err="1"/>
              <a:t>className</a:t>
            </a:r>
            <a:r>
              <a:rPr lang="en-US" sz="1125" dirty="0"/>
              <a:t>="tesla-battery"&gt;</a:t>
            </a:r>
            <a:br>
              <a:rPr lang="en-US" sz="1125" dirty="0"/>
            </a:br>
            <a:r>
              <a:rPr lang="en-US" sz="1125" dirty="0"/>
              <a:t>				&lt;h1&gt;Range Per Charge&lt;/h1&gt;</a:t>
            </a:r>
            <a:br>
              <a:rPr lang="en-US" sz="1125" dirty="0"/>
            </a:br>
            <a:r>
              <a:rPr lang="en-US" sz="1125" dirty="0"/>
              <a:t>                                                              &lt;</a:t>
            </a:r>
            <a:r>
              <a:rPr lang="en-US" sz="1125" b="1" dirty="0" err="1">
                <a:solidFill>
                  <a:srgbClr val="00B0F0"/>
                </a:solidFill>
              </a:rPr>
              <a:t>TeslaWheels</a:t>
            </a:r>
            <a:r>
              <a:rPr lang="en-US" sz="1125" dirty="0"/>
              <a:t> value={</a:t>
            </a:r>
            <a:r>
              <a:rPr lang="en-US" sz="1125" b="1" dirty="0" err="1">
                <a:solidFill>
                  <a:srgbClr val="00B0F0"/>
                </a:solidFill>
              </a:rPr>
              <a:t>config.wheels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125" dirty="0"/>
              <a:t>={</a:t>
            </a:r>
            <a:r>
              <a:rPr lang="en-US" sz="1125" dirty="0">
                <a:highlight>
                  <a:srgbClr val="FFFF00"/>
                </a:highlight>
              </a:rPr>
              <a:t> </a:t>
            </a:r>
            <a:r>
              <a:rPr lang="en-US" sz="1125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125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125" dirty="0"/>
              <a:t>}</a:t>
            </a:r>
          </a:p>
          <a:p>
            <a:pPr marL="127244" indent="0">
              <a:spcBef>
                <a:spcPts val="0"/>
              </a:spcBef>
              <a:buNone/>
            </a:pPr>
            <a:r>
              <a:rPr lang="en-US" sz="1125" dirty="0"/>
              <a:t>                                                               /&gt;</a:t>
            </a:r>
          </a:p>
          <a:p>
            <a:pPr marL="127244" indent="0">
              <a:spcBef>
                <a:spcPts val="422"/>
              </a:spcBef>
              <a:buNone/>
            </a:pPr>
            <a:r>
              <a:rPr lang="en-US" sz="1125" dirty="0"/>
              <a:t>			&lt;/form&gt;</a:t>
            </a:r>
            <a:br>
              <a:rPr lang="en-US" sz="1125" dirty="0"/>
            </a:br>
            <a:r>
              <a:rPr lang="en-US" sz="1125" dirty="0"/>
              <a:t>		)</a:t>
            </a:r>
            <a:br>
              <a:rPr lang="en-US" sz="1125" dirty="0"/>
            </a:br>
            <a:r>
              <a:rPr lang="en-US" sz="1125" dirty="0"/>
              <a:t>	}</a:t>
            </a:r>
            <a:br>
              <a:rPr lang="en-US" sz="1125" dirty="0"/>
            </a:br>
            <a:r>
              <a:rPr lang="en-US" sz="1125" dirty="0"/>
              <a:t>}</a:t>
            </a:r>
            <a:br>
              <a:rPr lang="en-US" sz="1125" dirty="0"/>
            </a:br>
            <a:endParaRPr lang="en-US" sz="11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6BFDA8-4C11-3D4E-8C33-A21660F89ED1}"/>
              </a:ext>
            </a:extLst>
          </p:cNvPr>
          <p:cNvSpPr/>
          <p:nvPr/>
        </p:nvSpPr>
        <p:spPr>
          <a:xfrm>
            <a:off x="12416518" y="2652118"/>
            <a:ext cx="4527352" cy="317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244">
              <a:spcBef>
                <a:spcPts val="1687"/>
              </a:spcBef>
            </a:pPr>
            <a:r>
              <a:rPr lang="en-US" sz="1266" b="1" dirty="0" err="1"/>
              <a:t>carstats</a:t>
            </a:r>
            <a:r>
              <a:rPr lang="en-US" sz="1266" dirty="0"/>
              <a:t> = [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":267},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":"60D","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":271},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":323},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":"75D","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":332},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":"90D","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":365},</a:t>
            </a:r>
          </a:p>
          <a:p>
            <a:pPr marL="439771" lvl="1">
              <a:spcBef>
                <a:spcPts val="1687"/>
              </a:spcBef>
            </a:pPr>
            <a:r>
              <a:rPr lang="en-US" sz="1266" b="1" dirty="0"/>
              <a:t>{"</a:t>
            </a:r>
            <a:r>
              <a:rPr lang="en-US" sz="1266" b="1" dirty="0">
                <a:solidFill>
                  <a:srgbClr val="0070C0"/>
                </a:solidFill>
              </a:rPr>
              <a:t>model</a:t>
            </a:r>
            <a:r>
              <a:rPr lang="en-US" sz="1266" b="1" dirty="0"/>
              <a:t>":"P100D","</a:t>
            </a:r>
            <a:r>
              <a:rPr lang="en-US" sz="1266" b="1" dirty="0">
                <a:solidFill>
                  <a:srgbClr val="00B0F0"/>
                </a:solidFill>
              </a:rPr>
              <a:t>miles</a:t>
            </a:r>
            <a:r>
              <a:rPr lang="en-US" sz="1266" b="1" dirty="0"/>
              <a:t>":409}</a:t>
            </a:r>
          </a:p>
          <a:p>
            <a:pPr marL="127244">
              <a:spcBef>
                <a:spcPts val="1687"/>
              </a:spcBef>
            </a:pPr>
            <a:r>
              <a:rPr lang="en-US" sz="1266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63440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– Facebook</a:t>
            </a:r>
          </a:p>
          <a:p>
            <a:r>
              <a:rPr lang="en-US" dirty="0"/>
              <a:t>Vue – depends on  its Community</a:t>
            </a:r>
          </a:p>
        </p:txBody>
      </p:sp>
    </p:spTree>
    <p:extLst>
      <p:ext uri="{BB962C8B-B14F-4D97-AF65-F5344CB8AC3E}">
        <p14:creationId xmlns:p14="http://schemas.microsoft.com/office/powerpoint/2010/main" val="7795547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use Virtual DOM</a:t>
            </a:r>
          </a:p>
          <a:p>
            <a:r>
              <a:rPr lang="en-US" dirty="0"/>
              <a:t>Same performance</a:t>
            </a:r>
          </a:p>
          <a:p>
            <a:r>
              <a:rPr lang="en-US" dirty="0"/>
              <a:t>Component based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9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B791712-6183-7643-9134-E71918413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189650"/>
              </p:ext>
            </p:extLst>
          </p:nvPr>
        </p:nvGraphicFramePr>
        <p:xfrm>
          <a:off x="2032000" y="719666"/>
          <a:ext cx="3966029" cy="3710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029">
                  <a:extLst>
                    <a:ext uri="{9D8B030D-6E8A-4147-A177-3AD203B41FA5}">
                      <a16:colId xmlns:a16="http://schemas.microsoft.com/office/drawing/2014/main" val="427632595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1639"/>
                  </a:ext>
                </a:extLst>
              </a:tr>
              <a:tr h="46598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Facebook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8583"/>
                  </a:ext>
                </a:extLst>
              </a:tr>
              <a:tr h="446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React Native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411056"/>
                  </a:ext>
                </a:extLst>
              </a:tr>
              <a:tr h="4998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React uses plain JavaScript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528547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100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51774"/>
                  </a:ext>
                </a:extLst>
              </a:tr>
              <a:tr h="54339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784232"/>
                  </a:ext>
                </a:extLst>
              </a:tr>
              <a:tr h="414550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Used for complex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94618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More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494913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A944836-893C-D94C-8DEB-668B0E6D68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111384"/>
              </p:ext>
            </p:extLst>
          </p:nvPr>
        </p:nvGraphicFramePr>
        <p:xfrm>
          <a:off x="6572987" y="719666"/>
          <a:ext cx="4151086" cy="37405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51086">
                  <a:extLst>
                    <a:ext uri="{9D8B030D-6E8A-4147-A177-3AD203B41FA5}">
                      <a16:colId xmlns:a16="http://schemas.microsoft.com/office/drawing/2014/main" val="2542184277"/>
                    </a:ext>
                  </a:extLst>
                </a:gridCol>
              </a:tblGrid>
              <a:tr h="458771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Vue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782616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713283"/>
                  </a:ext>
                </a:extLst>
              </a:tr>
              <a:tr h="4587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dirty="0"/>
                        <a:t>Vue Native  /  NativeScript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72156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Directives and specific soltions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477912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60kb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793868"/>
                  </a:ext>
                </a:extLst>
              </a:tr>
              <a:tr h="465143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89199"/>
                  </a:ext>
                </a:extLst>
              </a:tr>
              <a:tr h="485514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Easier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7317"/>
                  </a:ext>
                </a:extLst>
              </a:tr>
              <a:tr h="483336">
                <a:tc>
                  <a:txBody>
                    <a:bodyPr/>
                    <a:lstStyle/>
                    <a:p>
                      <a:pPr algn="ctr"/>
                      <a:r>
                        <a:rPr lang="en-NL" dirty="0"/>
                        <a:t>Less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6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08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8167D-F236-2B48-AFF5-07D99DD3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Startup </a:t>
            </a:r>
            <a:r>
              <a:rPr lang="en-US" b="1" dirty="0" err="1">
                <a:solidFill>
                  <a:srgbClr val="00B050"/>
                </a:solidFill>
              </a:rPr>
              <a:t>Vue</a:t>
            </a:r>
            <a:r>
              <a:rPr lang="en-US" b="1" dirty="0">
                <a:solidFill>
                  <a:srgbClr val="00B050"/>
                </a:solidFill>
              </a:rPr>
              <a:t> with </a:t>
            </a:r>
            <a:r>
              <a:rPr lang="en-US" b="1" i="1" dirty="0">
                <a:solidFill>
                  <a:srgbClr val="92D050"/>
                </a:solidFill>
              </a:rPr>
              <a:t>root </a:t>
            </a:r>
            <a:r>
              <a:rPr lang="en-US" b="1" i="1" dirty="0" err="1">
                <a:solidFill>
                  <a:srgbClr val="92D050"/>
                </a:solidFill>
              </a:rPr>
              <a:t>Vue</a:t>
            </a:r>
            <a:r>
              <a:rPr lang="en-US" b="1" i="1" dirty="0">
                <a:solidFill>
                  <a:srgbClr val="92D050"/>
                </a:solidFill>
              </a:rPr>
              <a:t>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B84B4-50F6-1D43-9EE7-F19719B77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200400" lvl="7" indent="0">
              <a:buNone/>
            </a:pPr>
            <a:r>
              <a:rPr lang="en-US" sz="3600" dirty="0" err="1"/>
              <a:t>var</a:t>
            </a:r>
            <a:r>
              <a:rPr lang="en-US" sz="3600" dirty="0"/>
              <a:t> app = </a:t>
            </a:r>
            <a:r>
              <a:rPr lang="en-US" sz="3600" b="1" dirty="0">
                <a:solidFill>
                  <a:srgbClr val="00B050"/>
                </a:solidFill>
              </a:rPr>
              <a:t>new</a:t>
            </a:r>
            <a:r>
              <a:rPr lang="en-US" sz="3600" dirty="0"/>
              <a:t> </a:t>
            </a:r>
            <a:r>
              <a:rPr lang="en-US" sz="3600" dirty="0" err="1"/>
              <a:t>Vue</a:t>
            </a:r>
            <a:r>
              <a:rPr lang="en-US" sz="3600" dirty="0"/>
              <a:t>({</a:t>
            </a:r>
          </a:p>
          <a:p>
            <a:pPr marL="3200400" lvl="7" indent="0">
              <a:buNone/>
            </a:pPr>
            <a:r>
              <a:rPr lang="en-US" sz="3600" dirty="0"/>
              <a:t>         ….</a:t>
            </a:r>
          </a:p>
          <a:p>
            <a:pPr marL="3200400" lvl="7" indent="0">
              <a:buNone/>
            </a:pPr>
            <a:r>
              <a:rPr lang="en-US" sz="3600" dirty="0"/>
              <a:t> 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26BCF-A630-4241-AF8D-95D574453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72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3FBD-125D-DF49-A8D8-0042BC71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Basics </a:t>
            </a:r>
            <a:r>
              <a:rPr lang="en-US" b="1" dirty="0" err="1">
                <a:solidFill>
                  <a:srgbClr val="00B050"/>
                </a:solidFill>
              </a:rPr>
              <a:t>Vue.js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4E77A5-1F02-2040-85A2-36D13934A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937" y="5690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25952AC-B944-5D4A-BC2F-B6A3D345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5498" y="1644115"/>
            <a:ext cx="4559671" cy="5213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083BF3-3804-004E-9D1F-10D81E8E1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155" y="5325700"/>
            <a:ext cx="1866900" cy="1054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E5FC-201F-7348-9484-C0B4D31914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6105" y="5917498"/>
            <a:ext cx="672029" cy="6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7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14828</TotalTime>
  <Words>4042</Words>
  <Application>Microsoft Macintosh PowerPoint</Application>
  <PresentationFormat>Widescreen</PresentationFormat>
  <Paragraphs>614</Paragraphs>
  <Slides>76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Abadi MT Condensed Light</vt:lpstr>
      <vt:lpstr>Andale Mono</vt:lpstr>
      <vt:lpstr>Arial</vt:lpstr>
      <vt:lpstr>Calibri</vt:lpstr>
      <vt:lpstr>Calibri Light</vt:lpstr>
      <vt:lpstr>Consolas</vt:lpstr>
      <vt:lpstr>Helvetica Neue</vt:lpstr>
      <vt:lpstr>Wingdings</vt:lpstr>
      <vt:lpstr>Office Theme</vt:lpstr>
      <vt:lpstr>Peter Eijgermans</vt:lpstr>
      <vt:lpstr>PowerPoint Presentation</vt:lpstr>
      <vt:lpstr>Agenda</vt:lpstr>
      <vt:lpstr>Building Tesla’s Battery Range Calculator with Vue</vt:lpstr>
      <vt:lpstr>PowerPoint Presentation</vt:lpstr>
      <vt:lpstr>PowerPoint Presentation</vt:lpstr>
      <vt:lpstr>PowerPoint Presentation</vt:lpstr>
      <vt:lpstr>Startup Vue with root Vue Instance</vt:lpstr>
      <vt:lpstr>Basics Vue.js</vt:lpstr>
      <vt:lpstr>Interpolation</vt:lpstr>
      <vt:lpstr>PowerPoint Presentation</vt:lpstr>
      <vt:lpstr>PowerPoint Presentation</vt:lpstr>
      <vt:lpstr>Component based  A component adds logic to DOM elements</vt:lpstr>
      <vt:lpstr>PowerPoint Presentation</vt:lpstr>
      <vt:lpstr>The UI is represented by a component tree</vt:lpstr>
      <vt:lpstr>PowerPoint Presentation</vt:lpstr>
      <vt:lpstr>Components tree</vt:lpstr>
      <vt:lpstr>Entry Point</vt:lpstr>
      <vt:lpstr>Components tree</vt:lpstr>
      <vt:lpstr> Tesla Battery Component </vt:lpstr>
      <vt:lpstr>Tesla Battery Component  </vt:lpstr>
      <vt:lpstr>State of the App</vt:lpstr>
      <vt:lpstr>stats()-function</vt:lpstr>
      <vt:lpstr>PowerPoint Presentation</vt:lpstr>
      <vt:lpstr>PowerPoint Presentation</vt:lpstr>
      <vt:lpstr>PowerPoint Presentation</vt:lpstr>
      <vt:lpstr>passing props to child components</vt:lpstr>
      <vt:lpstr>PowerPoint Presentation</vt:lpstr>
      <vt:lpstr>Tesla Battery Component passing props to Tesla Stats Component</vt:lpstr>
      <vt:lpstr>Receiving props in Tesla Stats Component</vt:lpstr>
      <vt:lpstr>v-for directive</vt:lpstr>
      <vt:lpstr>Components are like JavaScript functions</vt:lpstr>
      <vt:lpstr>PowerPoint Presentation</vt:lpstr>
      <vt:lpstr>2-way databinding</vt:lpstr>
      <vt:lpstr>PowerPoint Presentation</vt:lpstr>
      <vt:lpstr>v-model (2-way databinding)</vt:lpstr>
      <vt:lpstr>PowerPoint Presentation</vt:lpstr>
      <vt:lpstr>v-model  Tesla Battery to Tesla Counter</vt:lpstr>
      <vt:lpstr>v-model in Tesla Counter Component </vt:lpstr>
      <vt:lpstr>PowerPoint Presentation</vt:lpstr>
      <vt:lpstr>PowerPoint Presentation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</vt:lpstr>
      <vt:lpstr>Header component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Tesla Car Component</vt:lpstr>
      <vt:lpstr>Passing props to  Tesla Car Component</vt:lpstr>
      <vt:lpstr>  Tesla Battery Component  </vt:lpstr>
      <vt:lpstr>PowerPoint Presentation</vt:lpstr>
      <vt:lpstr>Receiving props in Tesla Car Component</vt:lpstr>
      <vt:lpstr>Changing State</vt:lpstr>
      <vt:lpstr>Changing State</vt:lpstr>
      <vt:lpstr>PowerPoint Presentation</vt:lpstr>
      <vt:lpstr>PowerPoint Presentation</vt:lpstr>
      <vt:lpstr>PowerPoint Presentation</vt:lpstr>
      <vt:lpstr>Recalculate STATS when Wheelsize changes</vt:lpstr>
      <vt:lpstr>PowerPoint Presentation</vt:lpstr>
      <vt:lpstr>Comparison</vt:lpstr>
      <vt:lpstr>Similarities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Tesla’s Battery Range Calculator with Vue</dc:title>
  <dc:creator>Eijgermans, Peter</dc:creator>
  <cp:lastModifiedBy>Eijgermans, Peter</cp:lastModifiedBy>
  <cp:revision>221</cp:revision>
  <dcterms:created xsi:type="dcterms:W3CDTF">2018-10-28T14:47:35Z</dcterms:created>
  <dcterms:modified xsi:type="dcterms:W3CDTF">2020-08-22T16:44:31Z</dcterms:modified>
</cp:coreProperties>
</file>